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3" r:id="rId4"/>
    <p:sldMasterId id="2147483674" r:id="rId5"/>
  </p:sldMasterIdLst>
  <p:notesMasterIdLst>
    <p:notesMasterId r:id="rId10"/>
  </p:notesMasterIdLst>
  <p:handoutMasterIdLst>
    <p:handoutMasterId r:id="rId11"/>
  </p:handoutMasterIdLst>
  <p:sldIdLst>
    <p:sldId id="582" r:id="rId6"/>
    <p:sldId id="608" r:id="rId7"/>
    <p:sldId id="584" r:id="rId8"/>
    <p:sldId id="6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orient="horz" pos="1608" userDrawn="1">
          <p15:clr>
            <a:srgbClr val="A4A3A4"/>
          </p15:clr>
        </p15:guide>
        <p15:guide id="3" pos="2880">
          <p15:clr>
            <a:srgbClr val="A4A3A4"/>
          </p15:clr>
        </p15:guide>
        <p15:guide id="4" orient="horz" pos="12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3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800080"/>
    <a:srgbClr val="8000FF"/>
    <a:srgbClr val="448908"/>
    <a:srgbClr val="4A6300"/>
    <a:srgbClr val="9999CC"/>
    <a:srgbClr val="CC99FF"/>
    <a:srgbClr val="9966CC"/>
    <a:srgbClr val="330033"/>
    <a:srgbClr val="99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72" autoAdjust="0"/>
    <p:restoredTop sz="95821" autoAdjust="0"/>
  </p:normalViewPr>
  <p:slideViewPr>
    <p:cSldViewPr snapToGrid="0">
      <p:cViewPr>
        <p:scale>
          <a:sx n="100" d="100"/>
          <a:sy n="100" d="100"/>
        </p:scale>
        <p:origin x="-282" y="1182"/>
      </p:cViewPr>
      <p:guideLst>
        <p:guide orient="horz" pos="1608"/>
        <p:guide orient="horz" pos="122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32"/>
    </p:cViewPr>
  </p:sorterViewPr>
  <p:notesViewPr>
    <p:cSldViewPr snapToGrid="0"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D49940-91FA-0540-A671-74F61718D45A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80220-AB23-7C48-A887-685105638D76}">
      <dgm:prSet phldrT="[Text]" custT="1"/>
      <dgm:spPr>
        <a:solidFill>
          <a:srgbClr val="660066"/>
        </a:solidFill>
        <a:ln>
          <a:solidFill>
            <a:srgbClr val="669900"/>
          </a:solidFill>
        </a:ln>
      </dgm:spPr>
      <dgm:t>
        <a:bodyPr/>
        <a:lstStyle/>
        <a:p>
          <a:r>
            <a:rPr lang="en-US" sz="1400" dirty="0" smtClean="0"/>
            <a:t>Step 1 (Trial Naïve): General introduction to the Alzheimer’s trial and screening phase as presented by Study Physician </a:t>
          </a:r>
        </a:p>
        <a:p>
          <a:r>
            <a:rPr lang="en-US" sz="1400" dirty="0" smtClean="0"/>
            <a:t>Step 1 (Previous Study Participants/Informants): Debrief</a:t>
          </a:r>
          <a:endParaRPr lang="en-US" sz="1400" dirty="0"/>
        </a:p>
      </dgm:t>
    </dgm:pt>
    <dgm:pt modelId="{670D781B-B42E-2547-8B85-858AE737D19A}" type="parTrans" cxnId="{78F2A2C8-2E7C-284F-A681-170F15B0F2C7}">
      <dgm:prSet/>
      <dgm:spPr/>
      <dgm:t>
        <a:bodyPr/>
        <a:lstStyle/>
        <a:p>
          <a:endParaRPr lang="en-US"/>
        </a:p>
      </dgm:t>
    </dgm:pt>
    <dgm:pt modelId="{1839F960-FE34-BD43-8CEA-5E2B07335183}" type="sibTrans" cxnId="{78F2A2C8-2E7C-284F-A681-170F15B0F2C7}">
      <dgm:prSet/>
      <dgm:spPr>
        <a:solidFill>
          <a:srgbClr val="CC99FF"/>
        </a:solidFill>
      </dgm:spPr>
      <dgm:t>
        <a:bodyPr/>
        <a:lstStyle/>
        <a:p>
          <a:endParaRPr lang="en-US" dirty="0"/>
        </a:p>
      </dgm:t>
    </dgm:pt>
    <dgm:pt modelId="{100DB0CF-82B9-3F4C-970B-5F744ADA3412}">
      <dgm:prSet phldrT="[Text]" custT="1"/>
      <dgm:spPr>
        <a:solidFill>
          <a:srgbClr val="660066"/>
        </a:solidFill>
      </dgm:spPr>
      <dgm:t>
        <a:bodyPr/>
        <a:lstStyle/>
        <a:p>
          <a:r>
            <a:rPr lang="en-US" sz="1400" dirty="0" smtClean="0"/>
            <a:t>Step 2: Cognitive assessments administered by trained rater (Ph.D.)</a:t>
          </a:r>
          <a:endParaRPr lang="en-US" sz="1400" dirty="0"/>
        </a:p>
      </dgm:t>
    </dgm:pt>
    <dgm:pt modelId="{BC40FF96-590A-914A-8D16-E6A29AA32A3C}" type="parTrans" cxnId="{E719A4B0-7FFB-F048-8578-EE54E5D9FA7C}">
      <dgm:prSet/>
      <dgm:spPr/>
      <dgm:t>
        <a:bodyPr/>
        <a:lstStyle/>
        <a:p>
          <a:endParaRPr lang="en-US"/>
        </a:p>
      </dgm:t>
    </dgm:pt>
    <dgm:pt modelId="{0CECE912-9FE5-8F42-BCFD-8761965112FF}" type="sibTrans" cxnId="{E719A4B0-7FFB-F048-8578-EE54E5D9FA7C}">
      <dgm:prSet/>
      <dgm:spPr>
        <a:solidFill>
          <a:srgbClr val="CC99FF"/>
        </a:solidFill>
      </dgm:spPr>
      <dgm:t>
        <a:bodyPr/>
        <a:lstStyle/>
        <a:p>
          <a:endParaRPr lang="en-US" dirty="0"/>
        </a:p>
      </dgm:t>
    </dgm:pt>
    <dgm:pt modelId="{2675E7E9-247D-B449-85A5-6492A57C8CA2}">
      <dgm:prSet phldrT="[Text]" custT="1"/>
      <dgm:spPr>
        <a:solidFill>
          <a:srgbClr val="660066"/>
        </a:solidFill>
      </dgm:spPr>
      <dgm:t>
        <a:bodyPr/>
        <a:lstStyle/>
        <a:p>
          <a:r>
            <a:rPr lang="en-US" sz="1400" dirty="0" smtClean="0"/>
            <a:t>Step 3: Study Physician returns to respond review treatment and follow-up phase</a:t>
          </a:r>
          <a:endParaRPr lang="en-US" sz="1400" dirty="0"/>
        </a:p>
      </dgm:t>
    </dgm:pt>
    <dgm:pt modelId="{FAC144B4-5875-EF4D-B79A-4EC723752B5F}" type="parTrans" cxnId="{107E3171-62F0-2048-9A01-649ACF422681}">
      <dgm:prSet/>
      <dgm:spPr/>
      <dgm:t>
        <a:bodyPr/>
        <a:lstStyle/>
        <a:p>
          <a:endParaRPr lang="en-US"/>
        </a:p>
      </dgm:t>
    </dgm:pt>
    <dgm:pt modelId="{66F3ED36-8875-7647-A2BA-46D368264DC4}" type="sibTrans" cxnId="{107E3171-62F0-2048-9A01-649ACF422681}">
      <dgm:prSet/>
      <dgm:spPr>
        <a:solidFill>
          <a:srgbClr val="CC99FF"/>
        </a:solidFill>
      </dgm:spPr>
      <dgm:t>
        <a:bodyPr/>
        <a:lstStyle/>
        <a:p>
          <a:endParaRPr lang="en-US" dirty="0"/>
        </a:p>
      </dgm:t>
    </dgm:pt>
    <dgm:pt modelId="{10B3DE8E-FB46-D64F-8C5E-F1401B05A3DB}">
      <dgm:prSet phldrT="[Text]" custT="1"/>
      <dgm:spPr>
        <a:solidFill>
          <a:srgbClr val="660066"/>
        </a:solidFill>
      </dgm:spPr>
      <dgm:t>
        <a:bodyPr/>
        <a:lstStyle/>
        <a:p>
          <a:r>
            <a:rPr lang="en-US" sz="1400" dirty="0" smtClean="0"/>
            <a:t>Step 4: Question and answer session with patient, informant and study physician and/or study coordinator (Ph.D.)</a:t>
          </a:r>
          <a:endParaRPr lang="en-US" sz="1400" dirty="0"/>
        </a:p>
      </dgm:t>
    </dgm:pt>
    <dgm:pt modelId="{D3B87080-44F9-B847-8443-AC90D2057E22}" type="parTrans" cxnId="{522582E0-4FC2-4941-80B3-D8EC0E7C1971}">
      <dgm:prSet/>
      <dgm:spPr/>
      <dgm:t>
        <a:bodyPr/>
        <a:lstStyle/>
        <a:p>
          <a:endParaRPr lang="en-US"/>
        </a:p>
      </dgm:t>
    </dgm:pt>
    <dgm:pt modelId="{74F2FD5E-3110-7540-AB26-74D22AEADB43}" type="sibTrans" cxnId="{522582E0-4FC2-4941-80B3-D8EC0E7C1971}">
      <dgm:prSet/>
      <dgm:spPr>
        <a:solidFill>
          <a:srgbClr val="CC99FF"/>
        </a:solidFill>
      </dgm:spPr>
      <dgm:t>
        <a:bodyPr/>
        <a:lstStyle/>
        <a:p>
          <a:endParaRPr lang="en-US" dirty="0"/>
        </a:p>
      </dgm:t>
    </dgm:pt>
    <dgm:pt modelId="{61857558-EE5B-E24F-A243-39E669DA5A17}">
      <dgm:prSet custT="1"/>
      <dgm:spPr>
        <a:solidFill>
          <a:srgbClr val="660066"/>
        </a:solidFill>
      </dgm:spPr>
      <dgm:t>
        <a:bodyPr/>
        <a:lstStyle/>
        <a:p>
          <a:r>
            <a:rPr lang="en-US" sz="1400" dirty="0" smtClean="0"/>
            <a:t>Step 5: Debrief interview with research moderator to elicit additional feedback about the trial (e.g., burden, confusion, study visits, overall interest)</a:t>
          </a:r>
        </a:p>
      </dgm:t>
    </dgm:pt>
    <dgm:pt modelId="{E5D8250D-600C-074B-A423-BE8FABAC1438}" type="parTrans" cxnId="{3A6448E3-98E1-FF40-988A-EA7102606C83}">
      <dgm:prSet/>
      <dgm:spPr/>
      <dgm:t>
        <a:bodyPr/>
        <a:lstStyle/>
        <a:p>
          <a:endParaRPr lang="en-US"/>
        </a:p>
      </dgm:t>
    </dgm:pt>
    <dgm:pt modelId="{932CE9E2-C2EF-4F4D-9BA6-3BAA6EC43E3C}" type="sibTrans" cxnId="{3A6448E3-98E1-FF40-988A-EA7102606C83}">
      <dgm:prSet/>
      <dgm:spPr/>
      <dgm:t>
        <a:bodyPr/>
        <a:lstStyle/>
        <a:p>
          <a:endParaRPr lang="en-US"/>
        </a:p>
      </dgm:t>
    </dgm:pt>
    <dgm:pt modelId="{85188132-E3D6-E341-8516-E3348AF826C3}" type="pres">
      <dgm:prSet presAssocID="{14D49940-91FA-0540-A671-74F61718D45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FC9917-390E-0943-B050-060D55173952}" type="pres">
      <dgm:prSet presAssocID="{14D49940-91FA-0540-A671-74F61718D45A}" presName="dummyMaxCanvas" presStyleCnt="0">
        <dgm:presLayoutVars/>
      </dgm:prSet>
      <dgm:spPr/>
    </dgm:pt>
    <dgm:pt modelId="{18B6B553-8C48-5D43-A271-AA08B6F75B33}" type="pres">
      <dgm:prSet presAssocID="{14D49940-91FA-0540-A671-74F61718D45A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C4BFD-6E29-8A40-9511-3ABCC2A15C53}" type="pres">
      <dgm:prSet presAssocID="{14D49940-91FA-0540-A671-74F61718D45A}" presName="FiveNodes_2" presStyleLbl="node1" presStyleIdx="1" presStyleCnt="5" custScaleX="105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165B22-85F7-4F4C-86FF-AD31B13A7E64}" type="pres">
      <dgm:prSet presAssocID="{14D49940-91FA-0540-A671-74F61718D45A}" presName="FiveNodes_3" presStyleLbl="node1" presStyleIdx="2" presStyleCnt="5" custScaleX="113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F62D7-6FAD-3F43-A290-4B819C5053DE}" type="pres">
      <dgm:prSet presAssocID="{14D49940-91FA-0540-A671-74F61718D45A}" presName="FiveNodes_4" presStyleLbl="node1" presStyleIdx="3" presStyleCnt="5" custScaleX="115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855314-3850-1746-BA88-ABD0D0F765C6}" type="pres">
      <dgm:prSet presAssocID="{14D49940-91FA-0540-A671-74F61718D45A}" presName="FiveNodes_5" presStyleLbl="node1" presStyleIdx="4" presStyleCnt="5" custScaleX="1119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4C866-F014-9447-BE2E-A756ED5C9FD3}" type="pres">
      <dgm:prSet presAssocID="{14D49940-91FA-0540-A671-74F61718D45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90F49-1EC2-634A-8F70-55D3B95C98C4}" type="pres">
      <dgm:prSet presAssocID="{14D49940-91FA-0540-A671-74F61718D45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38544F-9213-1C43-A20A-9FE093040370}" type="pres">
      <dgm:prSet presAssocID="{14D49940-91FA-0540-A671-74F61718D45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A7DF07-A6C5-C449-B7A1-F30552D3AC1C}" type="pres">
      <dgm:prSet presAssocID="{14D49940-91FA-0540-A671-74F61718D45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A05AD9-218C-3B42-94B7-D574A6A8AFF6}" type="pres">
      <dgm:prSet presAssocID="{14D49940-91FA-0540-A671-74F61718D45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B66041-6227-8541-8203-7C11CF7521E4}" type="pres">
      <dgm:prSet presAssocID="{14D49940-91FA-0540-A671-74F61718D45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CEBFA9-7E0D-A346-8A6B-386A617152D0}" type="pres">
      <dgm:prSet presAssocID="{14D49940-91FA-0540-A671-74F61718D45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ED3CC5-1939-8949-86E1-AE80F83E80D2}" type="pres">
      <dgm:prSet presAssocID="{14D49940-91FA-0540-A671-74F61718D45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FA9EA5-3EDF-8948-88E5-83ED90CF4950}" type="pres">
      <dgm:prSet presAssocID="{14D49940-91FA-0540-A671-74F61718D45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592056-7E30-E34E-A07A-0DED7AC7A3EA}" type="presOf" srcId="{10B3DE8E-FB46-D64F-8C5E-F1401B05A3DB}" destId="{B9ED3CC5-1939-8949-86E1-AE80F83E80D2}" srcOrd="1" destOrd="0" presId="urn:microsoft.com/office/officeart/2005/8/layout/vProcess5"/>
    <dgm:cxn modelId="{A9D49779-DFF0-504C-88FC-CE43830C8294}" type="presOf" srcId="{100DB0CF-82B9-3F4C-970B-5F744ADA3412}" destId="{F9DC4BFD-6E29-8A40-9511-3ABCC2A15C53}" srcOrd="0" destOrd="0" presId="urn:microsoft.com/office/officeart/2005/8/layout/vProcess5"/>
    <dgm:cxn modelId="{107E3171-62F0-2048-9A01-649ACF422681}" srcId="{14D49940-91FA-0540-A671-74F61718D45A}" destId="{2675E7E9-247D-B449-85A5-6492A57C8CA2}" srcOrd="2" destOrd="0" parTransId="{FAC144B4-5875-EF4D-B79A-4EC723752B5F}" sibTransId="{66F3ED36-8875-7647-A2BA-46D368264DC4}"/>
    <dgm:cxn modelId="{D3FE5D5F-CAA8-264B-8709-806E1307303C}" type="presOf" srcId="{61857558-EE5B-E24F-A243-39E669DA5A17}" destId="{2D855314-3850-1746-BA88-ABD0D0F765C6}" srcOrd="0" destOrd="0" presId="urn:microsoft.com/office/officeart/2005/8/layout/vProcess5"/>
    <dgm:cxn modelId="{78F2A2C8-2E7C-284F-A681-170F15B0F2C7}" srcId="{14D49940-91FA-0540-A671-74F61718D45A}" destId="{B1080220-AB23-7C48-A887-685105638D76}" srcOrd="0" destOrd="0" parTransId="{670D781B-B42E-2547-8B85-858AE737D19A}" sibTransId="{1839F960-FE34-BD43-8CEA-5E2B07335183}"/>
    <dgm:cxn modelId="{28CB0B68-5D3E-584E-B4FB-7598041E77C3}" type="presOf" srcId="{2675E7E9-247D-B449-85A5-6492A57C8CA2}" destId="{BF165B22-85F7-4F4C-86FF-AD31B13A7E64}" srcOrd="0" destOrd="0" presId="urn:microsoft.com/office/officeart/2005/8/layout/vProcess5"/>
    <dgm:cxn modelId="{522582E0-4FC2-4941-80B3-D8EC0E7C1971}" srcId="{14D49940-91FA-0540-A671-74F61718D45A}" destId="{10B3DE8E-FB46-D64F-8C5E-F1401B05A3DB}" srcOrd="3" destOrd="0" parTransId="{D3B87080-44F9-B847-8443-AC90D2057E22}" sibTransId="{74F2FD5E-3110-7540-AB26-74D22AEADB43}"/>
    <dgm:cxn modelId="{AFAFA8ED-95EF-ED4D-A91A-0635376C0983}" type="presOf" srcId="{10B3DE8E-FB46-D64F-8C5E-F1401B05A3DB}" destId="{CD8F62D7-6FAD-3F43-A290-4B819C5053DE}" srcOrd="0" destOrd="0" presId="urn:microsoft.com/office/officeart/2005/8/layout/vProcess5"/>
    <dgm:cxn modelId="{FB6A0540-DC6E-024A-B7CD-9FDB26DB1E1B}" type="presOf" srcId="{1839F960-FE34-BD43-8CEA-5E2B07335183}" destId="{6144C866-F014-9447-BE2E-A756ED5C9FD3}" srcOrd="0" destOrd="0" presId="urn:microsoft.com/office/officeart/2005/8/layout/vProcess5"/>
    <dgm:cxn modelId="{3A6448E3-98E1-FF40-988A-EA7102606C83}" srcId="{14D49940-91FA-0540-A671-74F61718D45A}" destId="{61857558-EE5B-E24F-A243-39E669DA5A17}" srcOrd="4" destOrd="0" parTransId="{E5D8250D-600C-074B-A423-BE8FABAC1438}" sibTransId="{932CE9E2-C2EF-4F4D-9BA6-3BAA6EC43E3C}"/>
    <dgm:cxn modelId="{CDB385DE-CFD1-D446-BFA6-D383A237B813}" type="presOf" srcId="{0CECE912-9FE5-8F42-BCFD-8761965112FF}" destId="{B4590F49-1EC2-634A-8F70-55D3B95C98C4}" srcOrd="0" destOrd="0" presId="urn:microsoft.com/office/officeart/2005/8/layout/vProcess5"/>
    <dgm:cxn modelId="{3A742408-5C93-F74D-9DB7-3897E2AAFB13}" type="presOf" srcId="{B1080220-AB23-7C48-A887-685105638D76}" destId="{42A05AD9-218C-3B42-94B7-D574A6A8AFF6}" srcOrd="1" destOrd="0" presId="urn:microsoft.com/office/officeart/2005/8/layout/vProcess5"/>
    <dgm:cxn modelId="{2A3116FD-C8DC-DE4A-BB35-6A77374EFF94}" type="presOf" srcId="{74F2FD5E-3110-7540-AB26-74D22AEADB43}" destId="{95A7DF07-A6C5-C449-B7A1-F30552D3AC1C}" srcOrd="0" destOrd="0" presId="urn:microsoft.com/office/officeart/2005/8/layout/vProcess5"/>
    <dgm:cxn modelId="{0FFFA365-B50A-EB40-A0DB-BFB1AA7D1806}" type="presOf" srcId="{66F3ED36-8875-7647-A2BA-46D368264DC4}" destId="{0F38544F-9213-1C43-A20A-9FE093040370}" srcOrd="0" destOrd="0" presId="urn:microsoft.com/office/officeart/2005/8/layout/vProcess5"/>
    <dgm:cxn modelId="{2EF3D1E9-1934-1C4C-A818-9A417B5D88B9}" type="presOf" srcId="{2675E7E9-247D-B449-85A5-6492A57C8CA2}" destId="{45CEBFA9-7E0D-A346-8A6B-386A617152D0}" srcOrd="1" destOrd="0" presId="urn:microsoft.com/office/officeart/2005/8/layout/vProcess5"/>
    <dgm:cxn modelId="{E719A4B0-7FFB-F048-8578-EE54E5D9FA7C}" srcId="{14D49940-91FA-0540-A671-74F61718D45A}" destId="{100DB0CF-82B9-3F4C-970B-5F744ADA3412}" srcOrd="1" destOrd="0" parTransId="{BC40FF96-590A-914A-8D16-E6A29AA32A3C}" sibTransId="{0CECE912-9FE5-8F42-BCFD-8761965112FF}"/>
    <dgm:cxn modelId="{91E58E31-A961-754D-A8D2-80EE62CD9D36}" type="presOf" srcId="{61857558-EE5B-E24F-A243-39E669DA5A17}" destId="{FEFA9EA5-3EDF-8948-88E5-83ED90CF4950}" srcOrd="1" destOrd="0" presId="urn:microsoft.com/office/officeart/2005/8/layout/vProcess5"/>
    <dgm:cxn modelId="{25ABD7A6-85D7-9D4D-A15C-FDBF88591E32}" type="presOf" srcId="{B1080220-AB23-7C48-A887-685105638D76}" destId="{18B6B553-8C48-5D43-A271-AA08B6F75B33}" srcOrd="0" destOrd="0" presId="urn:microsoft.com/office/officeart/2005/8/layout/vProcess5"/>
    <dgm:cxn modelId="{278F3EF6-72E3-AA47-8EFD-F02AAC2AFC10}" type="presOf" srcId="{14D49940-91FA-0540-A671-74F61718D45A}" destId="{85188132-E3D6-E341-8516-E3348AF826C3}" srcOrd="0" destOrd="0" presId="urn:microsoft.com/office/officeart/2005/8/layout/vProcess5"/>
    <dgm:cxn modelId="{334C3578-90F7-AD45-8510-F9CAD804D821}" type="presOf" srcId="{100DB0CF-82B9-3F4C-970B-5F744ADA3412}" destId="{F8B66041-6227-8541-8203-7C11CF7521E4}" srcOrd="1" destOrd="0" presId="urn:microsoft.com/office/officeart/2005/8/layout/vProcess5"/>
    <dgm:cxn modelId="{18C59C43-3B57-1643-B33C-7FD67843A58A}" type="presParOf" srcId="{85188132-E3D6-E341-8516-E3348AF826C3}" destId="{D2FC9917-390E-0943-B050-060D55173952}" srcOrd="0" destOrd="0" presId="urn:microsoft.com/office/officeart/2005/8/layout/vProcess5"/>
    <dgm:cxn modelId="{67CCB84B-65F0-004F-9A6B-69CB20172AED}" type="presParOf" srcId="{85188132-E3D6-E341-8516-E3348AF826C3}" destId="{18B6B553-8C48-5D43-A271-AA08B6F75B33}" srcOrd="1" destOrd="0" presId="urn:microsoft.com/office/officeart/2005/8/layout/vProcess5"/>
    <dgm:cxn modelId="{7AFE3505-2236-7D49-8DF1-AB81F204E83B}" type="presParOf" srcId="{85188132-E3D6-E341-8516-E3348AF826C3}" destId="{F9DC4BFD-6E29-8A40-9511-3ABCC2A15C53}" srcOrd="2" destOrd="0" presId="urn:microsoft.com/office/officeart/2005/8/layout/vProcess5"/>
    <dgm:cxn modelId="{66977FAB-DFD8-9941-A80F-FF4980A87397}" type="presParOf" srcId="{85188132-E3D6-E341-8516-E3348AF826C3}" destId="{BF165B22-85F7-4F4C-86FF-AD31B13A7E64}" srcOrd="3" destOrd="0" presId="urn:microsoft.com/office/officeart/2005/8/layout/vProcess5"/>
    <dgm:cxn modelId="{67E95E41-BBE6-484C-9567-821B711D69C6}" type="presParOf" srcId="{85188132-E3D6-E341-8516-E3348AF826C3}" destId="{CD8F62D7-6FAD-3F43-A290-4B819C5053DE}" srcOrd="4" destOrd="0" presId="urn:microsoft.com/office/officeart/2005/8/layout/vProcess5"/>
    <dgm:cxn modelId="{7CC306A9-F5C0-C942-8F23-ADA75FDE31BF}" type="presParOf" srcId="{85188132-E3D6-E341-8516-E3348AF826C3}" destId="{2D855314-3850-1746-BA88-ABD0D0F765C6}" srcOrd="5" destOrd="0" presId="urn:microsoft.com/office/officeart/2005/8/layout/vProcess5"/>
    <dgm:cxn modelId="{D28A66B0-C47E-CA4E-9C9A-2033FFA94D2B}" type="presParOf" srcId="{85188132-E3D6-E341-8516-E3348AF826C3}" destId="{6144C866-F014-9447-BE2E-A756ED5C9FD3}" srcOrd="6" destOrd="0" presId="urn:microsoft.com/office/officeart/2005/8/layout/vProcess5"/>
    <dgm:cxn modelId="{5861E492-5CE9-DB45-9AAE-06A068B62291}" type="presParOf" srcId="{85188132-E3D6-E341-8516-E3348AF826C3}" destId="{B4590F49-1EC2-634A-8F70-55D3B95C98C4}" srcOrd="7" destOrd="0" presId="urn:microsoft.com/office/officeart/2005/8/layout/vProcess5"/>
    <dgm:cxn modelId="{37DA57B9-198B-6040-B165-50460D9EA9CA}" type="presParOf" srcId="{85188132-E3D6-E341-8516-E3348AF826C3}" destId="{0F38544F-9213-1C43-A20A-9FE093040370}" srcOrd="8" destOrd="0" presId="urn:microsoft.com/office/officeart/2005/8/layout/vProcess5"/>
    <dgm:cxn modelId="{F80A9B4F-6522-584E-B840-6333F442793F}" type="presParOf" srcId="{85188132-E3D6-E341-8516-E3348AF826C3}" destId="{95A7DF07-A6C5-C449-B7A1-F30552D3AC1C}" srcOrd="9" destOrd="0" presId="urn:microsoft.com/office/officeart/2005/8/layout/vProcess5"/>
    <dgm:cxn modelId="{FA66F98F-5023-D242-937E-992EA4F093A3}" type="presParOf" srcId="{85188132-E3D6-E341-8516-E3348AF826C3}" destId="{42A05AD9-218C-3B42-94B7-D574A6A8AFF6}" srcOrd="10" destOrd="0" presId="urn:microsoft.com/office/officeart/2005/8/layout/vProcess5"/>
    <dgm:cxn modelId="{9EBE10C0-3391-514C-9CBF-B63395040AF6}" type="presParOf" srcId="{85188132-E3D6-E341-8516-E3348AF826C3}" destId="{F8B66041-6227-8541-8203-7C11CF7521E4}" srcOrd="11" destOrd="0" presId="urn:microsoft.com/office/officeart/2005/8/layout/vProcess5"/>
    <dgm:cxn modelId="{14165BF3-D67B-0C4B-9095-79DCCB68C838}" type="presParOf" srcId="{85188132-E3D6-E341-8516-E3348AF826C3}" destId="{45CEBFA9-7E0D-A346-8A6B-386A617152D0}" srcOrd="12" destOrd="0" presId="urn:microsoft.com/office/officeart/2005/8/layout/vProcess5"/>
    <dgm:cxn modelId="{9A5A3F4C-C387-1D4B-9079-3BB5BE218A5A}" type="presParOf" srcId="{85188132-E3D6-E341-8516-E3348AF826C3}" destId="{B9ED3CC5-1939-8949-86E1-AE80F83E80D2}" srcOrd="13" destOrd="0" presId="urn:microsoft.com/office/officeart/2005/8/layout/vProcess5"/>
    <dgm:cxn modelId="{0F781B8B-49EA-6045-8779-B6E31D5713EB}" type="presParOf" srcId="{85188132-E3D6-E341-8516-E3348AF826C3}" destId="{FEFA9EA5-3EDF-8948-88E5-83ED90CF495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6B553-8C48-5D43-A271-AA08B6F75B33}">
      <dsp:nvSpPr>
        <dsp:cNvPr id="0" name=""/>
        <dsp:cNvSpPr/>
      </dsp:nvSpPr>
      <dsp:spPr>
        <a:xfrm>
          <a:off x="-194781" y="0"/>
          <a:ext cx="6512813" cy="755611"/>
        </a:xfrm>
        <a:prstGeom prst="roundRect">
          <a:avLst>
            <a:gd name="adj" fmla="val 10000"/>
          </a:avLst>
        </a:prstGeom>
        <a:solidFill>
          <a:srgbClr val="660066"/>
        </a:solidFill>
        <a:ln>
          <a:solidFill>
            <a:srgbClr val="6699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Step 1 (Trial Naïve): General introduction to the Alzheimer’s trial and screening phase as presented by Study Physician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Step 1 (Previous Study Participants/Informants): Debrief</a:t>
          </a:r>
          <a:endParaRPr lang="en-US" sz="1400" kern="1200" dirty="0"/>
        </a:p>
      </dsp:txBody>
      <dsp:txXfrm>
        <a:off x="-172650" y="22131"/>
        <a:ext cx="5609044" cy="711349"/>
      </dsp:txXfrm>
    </dsp:sp>
    <dsp:sp modelId="{F9DC4BFD-6E29-8A40-9511-3ABCC2A15C53}">
      <dsp:nvSpPr>
        <dsp:cNvPr id="0" name=""/>
        <dsp:cNvSpPr/>
      </dsp:nvSpPr>
      <dsp:spPr>
        <a:xfrm>
          <a:off x="125845" y="860556"/>
          <a:ext cx="6844251" cy="755611"/>
        </a:xfrm>
        <a:prstGeom prst="roundRect">
          <a:avLst>
            <a:gd name="adj" fmla="val 10000"/>
          </a:avLst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Step 2: Cognitive assessments administered by trained rater (Ph.D.)</a:t>
          </a:r>
          <a:endParaRPr lang="en-US" sz="1400" kern="1200" dirty="0"/>
        </a:p>
      </dsp:txBody>
      <dsp:txXfrm>
        <a:off x="147976" y="882687"/>
        <a:ext cx="5772750" cy="711349"/>
      </dsp:txXfrm>
    </dsp:sp>
    <dsp:sp modelId="{BF165B22-85F7-4F4C-86FF-AD31B13A7E64}">
      <dsp:nvSpPr>
        <dsp:cNvPr id="0" name=""/>
        <dsp:cNvSpPr/>
      </dsp:nvSpPr>
      <dsp:spPr>
        <a:xfrm>
          <a:off x="322893" y="1721113"/>
          <a:ext cx="7422849" cy="755611"/>
        </a:xfrm>
        <a:prstGeom prst="roundRect">
          <a:avLst>
            <a:gd name="adj" fmla="val 10000"/>
          </a:avLst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Step 3: Study Physician returns to respond review treatment and follow-up phase</a:t>
          </a:r>
          <a:endParaRPr lang="en-US" sz="1400" kern="1200" dirty="0"/>
        </a:p>
      </dsp:txBody>
      <dsp:txXfrm>
        <a:off x="345024" y="1743244"/>
        <a:ext cx="6264508" cy="711349"/>
      </dsp:txXfrm>
    </dsp:sp>
    <dsp:sp modelId="{CD8F62D7-6FAD-3F43-A290-4B819C5053DE}">
      <dsp:nvSpPr>
        <dsp:cNvPr id="0" name=""/>
        <dsp:cNvSpPr/>
      </dsp:nvSpPr>
      <dsp:spPr>
        <a:xfrm>
          <a:off x="766645" y="2581670"/>
          <a:ext cx="7508037" cy="755611"/>
        </a:xfrm>
        <a:prstGeom prst="roundRect">
          <a:avLst>
            <a:gd name="adj" fmla="val 10000"/>
          </a:avLst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Step 4: Question and answer session with patient, informant and study physician and/or study coordinator (Ph.D.)</a:t>
          </a:r>
          <a:endParaRPr lang="en-US" sz="1400" kern="1200" dirty="0"/>
        </a:p>
      </dsp:txBody>
      <dsp:txXfrm>
        <a:off x="788776" y="2603801"/>
        <a:ext cx="6336910" cy="711349"/>
      </dsp:txXfrm>
    </dsp:sp>
    <dsp:sp modelId="{2D855314-3850-1746-BA88-ABD0D0F765C6}">
      <dsp:nvSpPr>
        <dsp:cNvPr id="0" name=""/>
        <dsp:cNvSpPr/>
      </dsp:nvSpPr>
      <dsp:spPr>
        <a:xfrm>
          <a:off x="1361040" y="3442227"/>
          <a:ext cx="7291941" cy="755611"/>
        </a:xfrm>
        <a:prstGeom prst="roundRect">
          <a:avLst>
            <a:gd name="adj" fmla="val 10000"/>
          </a:avLst>
        </a:prstGeom>
        <a:solidFill>
          <a:srgbClr val="6600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Step 5: Debrief interview with research moderator to elicit additional feedback about the trial (e.g., burden, confusion, study visits, overall interest)</a:t>
          </a:r>
        </a:p>
      </dsp:txBody>
      <dsp:txXfrm>
        <a:off x="1383171" y="3464358"/>
        <a:ext cx="6153248" cy="711349"/>
      </dsp:txXfrm>
    </dsp:sp>
    <dsp:sp modelId="{6144C866-F014-9447-BE2E-A756ED5C9FD3}">
      <dsp:nvSpPr>
        <dsp:cNvPr id="0" name=""/>
        <dsp:cNvSpPr/>
      </dsp:nvSpPr>
      <dsp:spPr>
        <a:xfrm>
          <a:off x="5826884" y="552015"/>
          <a:ext cx="491147" cy="491147"/>
        </a:xfrm>
        <a:prstGeom prst="downArrow">
          <a:avLst>
            <a:gd name="adj1" fmla="val 55000"/>
            <a:gd name="adj2" fmla="val 45000"/>
          </a:avLst>
        </a:prstGeom>
        <a:solidFill>
          <a:srgbClr val="CC99FF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5937392" y="552015"/>
        <a:ext cx="270131" cy="369588"/>
      </dsp:txXfrm>
    </dsp:sp>
    <dsp:sp modelId="{B4590F49-1EC2-634A-8F70-55D3B95C98C4}">
      <dsp:nvSpPr>
        <dsp:cNvPr id="0" name=""/>
        <dsp:cNvSpPr/>
      </dsp:nvSpPr>
      <dsp:spPr>
        <a:xfrm>
          <a:off x="6313231" y="1412572"/>
          <a:ext cx="491147" cy="491147"/>
        </a:xfrm>
        <a:prstGeom prst="downArrow">
          <a:avLst>
            <a:gd name="adj1" fmla="val 55000"/>
            <a:gd name="adj2" fmla="val 45000"/>
          </a:avLst>
        </a:prstGeom>
        <a:solidFill>
          <a:srgbClr val="CC99FF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6423739" y="1412572"/>
        <a:ext cx="270131" cy="369588"/>
      </dsp:txXfrm>
    </dsp:sp>
    <dsp:sp modelId="{0F38544F-9213-1C43-A20A-9FE093040370}">
      <dsp:nvSpPr>
        <dsp:cNvPr id="0" name=""/>
        <dsp:cNvSpPr/>
      </dsp:nvSpPr>
      <dsp:spPr>
        <a:xfrm>
          <a:off x="6799577" y="2260536"/>
          <a:ext cx="491147" cy="491147"/>
        </a:xfrm>
        <a:prstGeom prst="downArrow">
          <a:avLst>
            <a:gd name="adj1" fmla="val 55000"/>
            <a:gd name="adj2" fmla="val 45000"/>
          </a:avLst>
        </a:prstGeom>
        <a:solidFill>
          <a:srgbClr val="CC99FF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6910085" y="2260536"/>
        <a:ext cx="270131" cy="369588"/>
      </dsp:txXfrm>
    </dsp:sp>
    <dsp:sp modelId="{95A7DF07-A6C5-C449-B7A1-F30552D3AC1C}">
      <dsp:nvSpPr>
        <dsp:cNvPr id="0" name=""/>
        <dsp:cNvSpPr/>
      </dsp:nvSpPr>
      <dsp:spPr>
        <a:xfrm>
          <a:off x="7285924" y="3129488"/>
          <a:ext cx="491147" cy="491147"/>
        </a:xfrm>
        <a:prstGeom prst="downArrow">
          <a:avLst>
            <a:gd name="adj1" fmla="val 55000"/>
            <a:gd name="adj2" fmla="val 45000"/>
          </a:avLst>
        </a:prstGeom>
        <a:solidFill>
          <a:srgbClr val="CC99FF"/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7396432" y="3129488"/>
        <a:ext cx="270131" cy="3695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en-US" smtClean="0"/>
              <a:pPr/>
              <a:t>9/15/2017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en-US" smtClean="0"/>
              <a:pPr/>
              <a:t>9/15/2017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lang="en-US" sz="2800" b="1" kern="1200" baseline="0" dirty="0" smtClean="0">
                <a:solidFill>
                  <a:schemeClr val="lt1"/>
                </a:solidFill>
                <a:latin typeface="Optima"/>
                <a:ea typeface="+mn-ea"/>
                <a:cs typeface="Optim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1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Green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" y="0"/>
            <a:ext cx="9144000" cy="914400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7055" y="1070897"/>
            <a:ext cx="8625840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None/>
              <a:defRPr lang="en-US" sz="2000" b="1" kern="1200" smtClean="0">
                <a:solidFill>
                  <a:schemeClr val="accent2"/>
                </a:solidFill>
                <a:latin typeface="Optima"/>
                <a:ea typeface="+mn-ea"/>
                <a:cs typeface="Optima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/>
          </p:nvPr>
        </p:nvSpPr>
        <p:spPr>
          <a:xfrm>
            <a:off x="347472" y="1536192"/>
            <a:ext cx="8458200" cy="45262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6"/>
          <p:cNvSpPr>
            <a:spLocks noGrp="1"/>
          </p:cNvSpPr>
          <p:nvPr>
            <p:ph sz="quarter" idx="17"/>
          </p:nvPr>
        </p:nvSpPr>
        <p:spPr>
          <a:xfrm>
            <a:off x="347472" y="1333500"/>
            <a:ext cx="8415528" cy="4728972"/>
          </a:xfrm>
        </p:spPr>
        <p:txBody>
          <a:bodyPr/>
          <a:lstStyle>
            <a:lvl1pPr marL="250825" indent="-250825">
              <a:spcBef>
                <a:spcPts val="1200"/>
              </a:spcBef>
              <a:defRPr sz="2000"/>
            </a:lvl1pPr>
            <a:lvl2pPr marL="525463" indent="-198438">
              <a:spcBef>
                <a:spcPts val="600"/>
              </a:spcBef>
              <a:defRPr sz="1800"/>
            </a:lvl2pPr>
            <a:lvl3pPr marL="815975" indent="-214313">
              <a:spcBef>
                <a:spcPts val="300"/>
              </a:spcBef>
              <a:defRPr sz="1600"/>
            </a:lvl3pPr>
            <a:lvl4pPr marL="1096963" indent="-176213">
              <a:spcBef>
                <a:spcPts val="100"/>
              </a:spcBef>
              <a:defRPr sz="1400"/>
            </a:lvl4pPr>
            <a:lvl5pPr marL="1303338" indent="-130175">
              <a:spcBef>
                <a:spcPts val="100"/>
              </a:spcBef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1882" y="1346015"/>
            <a:ext cx="4101464" cy="640080"/>
          </a:xfrm>
          <a:prstGeom prst="rect">
            <a:avLst/>
          </a:prstGeom>
          <a:solidFill>
            <a:srgbClr val="669900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1800" b="1" baseline="0" dirty="0">
                <a:solidFill>
                  <a:schemeClr val="lt1"/>
                </a:solidFill>
              </a:defRPr>
            </a:lvl1pPr>
          </a:lstStyle>
          <a:p>
            <a:pPr lvl="0" algn="ctr">
              <a:spcBef>
                <a:spcPts val="600"/>
              </a:spcBef>
              <a:buNone/>
            </a:pPr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Content Placeholder 6"/>
          <p:cNvSpPr>
            <a:spLocks noGrp="1"/>
          </p:cNvSpPr>
          <p:nvPr>
            <p:ph sz="quarter" idx="17"/>
          </p:nvPr>
        </p:nvSpPr>
        <p:spPr>
          <a:xfrm>
            <a:off x="347472" y="2035626"/>
            <a:ext cx="4079748" cy="3928872"/>
          </a:xfrm>
        </p:spPr>
        <p:txBody>
          <a:bodyPr/>
          <a:lstStyle>
            <a:lvl1pPr marL="212725" indent="-212725">
              <a:spcBef>
                <a:spcPts val="800"/>
              </a:spcBef>
              <a:defRPr sz="1600"/>
            </a:lvl1pPr>
            <a:lvl2pPr marL="434975" indent="-160338">
              <a:spcBef>
                <a:spcPts val="400"/>
              </a:spcBef>
              <a:defRPr sz="1400"/>
            </a:lvl2pPr>
            <a:lvl3pPr marL="708025" indent="-168275">
              <a:spcBef>
                <a:spcPts val="200"/>
              </a:spcBef>
              <a:defRPr sz="1200"/>
            </a:lvl3pPr>
            <a:lvl4pPr marL="898525" indent="-138113">
              <a:spcBef>
                <a:spcPts val="100"/>
              </a:spcBef>
              <a:defRPr sz="1100"/>
            </a:lvl4pPr>
            <a:lvl5pPr marL="1066800" indent="-107950">
              <a:spcBef>
                <a:spcPts val="100"/>
              </a:spcBef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3530" y="1346015"/>
            <a:ext cx="4101464" cy="640080"/>
          </a:xfrm>
          <a:prstGeom prst="rect">
            <a:avLst/>
          </a:prstGeom>
          <a:solidFill>
            <a:srgbClr val="669900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/>
          <a:lstStyle>
            <a:lvl1pPr algn="ctr">
              <a:defRPr lang="en-US" sz="1800" b="1" baseline="0" dirty="0">
                <a:solidFill>
                  <a:schemeClr val="lt1"/>
                </a:solidFill>
              </a:defRPr>
            </a:lvl1pPr>
          </a:lstStyle>
          <a:p>
            <a:pPr lvl="0">
              <a:spcBef>
                <a:spcPts val="600"/>
              </a:spcBef>
              <a:buNone/>
            </a:pPr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9" name="Content Placeholder 6"/>
          <p:cNvSpPr>
            <a:spLocks noGrp="1"/>
          </p:cNvSpPr>
          <p:nvPr>
            <p:ph sz="quarter" idx="33"/>
          </p:nvPr>
        </p:nvSpPr>
        <p:spPr>
          <a:xfrm>
            <a:off x="4680892" y="2035626"/>
            <a:ext cx="4079748" cy="3928872"/>
          </a:xfrm>
        </p:spPr>
        <p:txBody>
          <a:bodyPr/>
          <a:lstStyle>
            <a:lvl1pPr marL="212725" indent="-212725">
              <a:spcBef>
                <a:spcPts val="800"/>
              </a:spcBef>
              <a:defRPr sz="1600"/>
            </a:lvl1pPr>
            <a:lvl2pPr marL="434975" indent="-160338">
              <a:spcBef>
                <a:spcPts val="400"/>
              </a:spcBef>
              <a:defRPr sz="1400"/>
            </a:lvl2pPr>
            <a:lvl3pPr marL="708025" indent="-168275">
              <a:spcBef>
                <a:spcPts val="200"/>
              </a:spcBef>
              <a:defRPr sz="1200"/>
            </a:lvl3pPr>
            <a:lvl4pPr marL="898525" indent="-138113">
              <a:spcBef>
                <a:spcPts val="100"/>
              </a:spcBef>
              <a:defRPr sz="1100"/>
            </a:lvl4pPr>
            <a:lvl5pPr marL="1066800" indent="-107950">
              <a:spcBef>
                <a:spcPts val="100"/>
              </a:spcBef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1882" y="1346015"/>
            <a:ext cx="4101464" cy="640080"/>
          </a:xfrm>
          <a:prstGeom prst="rect">
            <a:avLst/>
          </a:prstGeom>
          <a:solidFill>
            <a:srgbClr val="669900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1800" b="1" baseline="0" dirty="0">
                <a:solidFill>
                  <a:schemeClr val="lt1"/>
                </a:solidFill>
              </a:defRPr>
            </a:lvl1pPr>
          </a:lstStyle>
          <a:p>
            <a:pPr lvl="0" algn="ctr">
              <a:spcBef>
                <a:spcPts val="600"/>
              </a:spcBef>
              <a:buNone/>
            </a:pPr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0" name="Content Placeholder 6"/>
          <p:cNvSpPr>
            <a:spLocks noGrp="1"/>
          </p:cNvSpPr>
          <p:nvPr>
            <p:ph sz="quarter" idx="17"/>
          </p:nvPr>
        </p:nvSpPr>
        <p:spPr>
          <a:xfrm>
            <a:off x="358358" y="2035626"/>
            <a:ext cx="4079748" cy="3928872"/>
          </a:xfrm>
        </p:spPr>
        <p:txBody>
          <a:bodyPr/>
          <a:lstStyle>
            <a:lvl1pPr marL="212725" indent="-212725">
              <a:spcBef>
                <a:spcPts val="800"/>
              </a:spcBef>
              <a:defRPr sz="1600"/>
            </a:lvl1pPr>
            <a:lvl2pPr marL="434975" indent="-160338">
              <a:spcBef>
                <a:spcPts val="400"/>
              </a:spcBef>
              <a:defRPr sz="1400"/>
            </a:lvl2pPr>
            <a:lvl3pPr marL="708025" indent="-168275">
              <a:spcBef>
                <a:spcPts val="200"/>
              </a:spcBef>
              <a:defRPr sz="1200"/>
            </a:lvl3pPr>
            <a:lvl4pPr marL="898525" indent="-138113">
              <a:spcBef>
                <a:spcPts val="100"/>
              </a:spcBef>
              <a:defRPr sz="1100"/>
            </a:lvl4pPr>
            <a:lvl5pPr marL="1066800" indent="-107950">
              <a:spcBef>
                <a:spcPts val="100"/>
              </a:spcBef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3530" y="1346015"/>
            <a:ext cx="4101464" cy="640080"/>
          </a:xfrm>
          <a:prstGeom prst="rect">
            <a:avLst/>
          </a:prstGeom>
          <a:solidFill>
            <a:srgbClr val="669900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1800" b="1" baseline="0" dirty="0">
                <a:solidFill>
                  <a:schemeClr val="lt1"/>
                </a:solidFill>
              </a:defRPr>
            </a:lvl1pPr>
          </a:lstStyle>
          <a:p>
            <a:pPr lvl="0" algn="ctr">
              <a:spcBef>
                <a:spcPts val="600"/>
              </a:spcBef>
              <a:buNone/>
            </a:pPr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2" name="Content Placeholder 6"/>
          <p:cNvSpPr>
            <a:spLocks noGrp="1"/>
          </p:cNvSpPr>
          <p:nvPr>
            <p:ph sz="quarter" idx="33"/>
          </p:nvPr>
        </p:nvSpPr>
        <p:spPr>
          <a:xfrm>
            <a:off x="4670006" y="2035626"/>
            <a:ext cx="4079748" cy="1572768"/>
          </a:xfrm>
        </p:spPr>
        <p:txBody>
          <a:bodyPr/>
          <a:lstStyle>
            <a:lvl1pPr marL="212725" indent="-212725">
              <a:spcBef>
                <a:spcPts val="800"/>
              </a:spcBef>
              <a:defRPr sz="1600"/>
            </a:lvl1pPr>
            <a:lvl2pPr marL="434975" indent="-160338">
              <a:spcBef>
                <a:spcPts val="400"/>
              </a:spcBef>
              <a:defRPr sz="1400"/>
            </a:lvl2pPr>
            <a:lvl3pPr marL="708025" indent="-168275">
              <a:spcBef>
                <a:spcPts val="200"/>
              </a:spcBef>
              <a:defRPr sz="1200"/>
            </a:lvl3pPr>
            <a:lvl4pPr marL="898525" indent="-138113">
              <a:spcBef>
                <a:spcPts val="100"/>
              </a:spcBef>
              <a:defRPr sz="1100"/>
            </a:lvl4pPr>
            <a:lvl5pPr marL="1066800" indent="-107950">
              <a:spcBef>
                <a:spcPts val="100"/>
              </a:spcBef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7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4663530" y="3701518"/>
            <a:ext cx="4101464" cy="640080"/>
          </a:xfrm>
          <a:prstGeom prst="rect">
            <a:avLst/>
          </a:prstGeom>
          <a:solidFill>
            <a:srgbClr val="669900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1800" b="1" baseline="0" dirty="0">
                <a:solidFill>
                  <a:schemeClr val="lt1"/>
                </a:solidFill>
              </a:defRPr>
            </a:lvl1pPr>
          </a:lstStyle>
          <a:p>
            <a:pPr lvl="0" algn="ctr">
              <a:spcBef>
                <a:spcPts val="600"/>
              </a:spcBef>
              <a:buNone/>
            </a:pPr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8" name="Content Placeholder 6"/>
          <p:cNvSpPr>
            <a:spLocks noGrp="1"/>
          </p:cNvSpPr>
          <p:nvPr>
            <p:ph sz="quarter" idx="35"/>
          </p:nvPr>
        </p:nvSpPr>
        <p:spPr>
          <a:xfrm>
            <a:off x="4670006" y="4423787"/>
            <a:ext cx="4079748" cy="1572768"/>
          </a:xfrm>
        </p:spPr>
        <p:txBody>
          <a:bodyPr/>
          <a:lstStyle>
            <a:lvl1pPr marL="212725" indent="-212725">
              <a:spcBef>
                <a:spcPts val="800"/>
              </a:spcBef>
              <a:defRPr sz="1600"/>
            </a:lvl1pPr>
            <a:lvl2pPr marL="434975" indent="-160338">
              <a:spcBef>
                <a:spcPts val="400"/>
              </a:spcBef>
              <a:defRPr sz="1400"/>
            </a:lvl2pPr>
            <a:lvl3pPr marL="708025" indent="-168275">
              <a:spcBef>
                <a:spcPts val="200"/>
              </a:spcBef>
              <a:defRPr sz="1200"/>
            </a:lvl3pPr>
            <a:lvl4pPr marL="898525" indent="-138113">
              <a:spcBef>
                <a:spcPts val="100"/>
              </a:spcBef>
              <a:defRPr sz="1100"/>
            </a:lvl4pPr>
            <a:lvl5pPr marL="1066800" indent="-107950">
              <a:spcBef>
                <a:spcPts val="100"/>
              </a:spcBef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itle 1"/>
          <p:cNvSpPr txBox="1">
            <a:spLocks/>
          </p:cNvSpPr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6699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ts val="600"/>
              </a:spcBef>
              <a:buNone/>
              <a:defRPr lang="en-US" sz="2800" b="1" kern="1200" baseline="0" dirty="0">
                <a:solidFill>
                  <a:srgbClr val="4A6300"/>
                </a:solidFill>
                <a:latin typeface="Optima"/>
                <a:ea typeface="+mn-ea"/>
                <a:cs typeface="Optima"/>
              </a:defRPr>
            </a:lvl1pPr>
          </a:lstStyle>
          <a:p>
            <a:r>
              <a:rPr lang="en-US" smtClean="0">
                <a:solidFill>
                  <a:schemeClr val="accent2"/>
                </a:solidFill>
              </a:rPr>
              <a:t> 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7260771" y="6128657"/>
            <a:ext cx="1600200" cy="348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342900" y="1333500"/>
            <a:ext cx="8420100" cy="4795838"/>
          </a:xfrm>
        </p:spPr>
        <p:txBody>
          <a:bodyPr/>
          <a:lstStyle/>
          <a:p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">
    <p:bg>
      <p:bgPr>
        <a:solidFill>
          <a:srgbClr val="66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28600" y="304800"/>
            <a:ext cx="86868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514600"/>
            <a:ext cx="7886700" cy="2743200"/>
          </a:xfrm>
        </p:spPr>
        <p:txBody>
          <a:bodyPr anchor="b">
            <a:normAutofit/>
          </a:bodyPr>
          <a:lstStyle>
            <a:lvl1pPr algn="ctr">
              <a:defRPr sz="36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257800"/>
            <a:ext cx="78867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575290"/>
            <a:ext cx="9144000" cy="282710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A6300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 bwMode="black">
          <a:xfrm>
            <a:off x="8303078" y="6683707"/>
            <a:ext cx="438150" cy="120184"/>
          </a:xfrm>
          <a:prstGeom prst="rect">
            <a:avLst/>
          </a:prstGeom>
        </p:spPr>
        <p:txBody>
          <a:bodyPr wrap="non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z="1200" b="0" smtClean="0">
                <a:solidFill>
                  <a:schemeClr val="bg1"/>
                </a:solidFill>
                <a:latin typeface="Optima" charset="0"/>
                <a:ea typeface="Optima" charset="0"/>
                <a:cs typeface="Optima" charset="0"/>
              </a:rPr>
              <a:pPr/>
              <a:t>‹#›</a:t>
            </a:fld>
            <a:endParaRPr lang="en-US" sz="1200" b="0" dirty="0">
              <a:solidFill>
                <a:schemeClr val="bg1"/>
              </a:solidFill>
              <a:latin typeface="Optima" charset="0"/>
              <a:ea typeface="Optima" charset="0"/>
              <a:cs typeface="Optima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9144000" cy="914400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>
            <a:schemeClr val="lt1"/>
          </a:fontRef>
        </p:style>
        <p:txBody>
          <a:bodyPr rtlCol="0" anchor="ctr"/>
          <a:lstStyle/>
          <a:p>
            <a:pPr marL="0" lvl="0" algn="ctr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42900" y="1333500"/>
            <a:ext cx="8420100" cy="4686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266698" y="6597063"/>
            <a:ext cx="4868536" cy="228600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tima" charset="0"/>
                <a:ea typeface="Optima" charset="0"/>
                <a:cs typeface="Optima" charset="0"/>
              </a:rPr>
              <a:t>Confidential &amp; Proprietary   © 2016  HealthiVibe, LLC   All Rights Reserved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tima" charset="0"/>
              <a:ea typeface="Optima" charset="0"/>
              <a:cs typeface="Optima" charset="0"/>
            </a:endParaRPr>
          </a:p>
        </p:txBody>
      </p:sp>
      <p:pic>
        <p:nvPicPr>
          <p:cNvPr id="8" name="Picture 7" descr="healthivibe_logo_high copy.tiff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402" y="6183086"/>
            <a:ext cx="1257299" cy="28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6" r:id="rId3"/>
    <p:sldLayoutId id="2147483667" r:id="rId4"/>
    <p:sldLayoutId id="2147483668" r:id="rId5"/>
    <p:sldLayoutId id="2147483669" r:id="rId6"/>
    <p:sldLayoutId id="2147483675" r:id="rId7"/>
    <p:sldLayoutId id="2147483672" r:id="rId8"/>
    <p:sldLayoutId id="2147483651" r:id="rId9"/>
    <p:sldLayoutId id="2147483676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ts val="600"/>
        </a:spcBef>
        <a:buNone/>
        <a:defRPr lang="en-US" sz="2800" b="1" kern="1200" baseline="0" dirty="0">
          <a:solidFill>
            <a:srgbClr val="4A6300"/>
          </a:solidFill>
          <a:latin typeface="Optima"/>
          <a:ea typeface="+mn-ea"/>
          <a:cs typeface="Optima"/>
        </a:defRPr>
      </a:lvl1pPr>
    </p:titleStyle>
    <p:bodyStyle>
      <a:lvl1pPr marL="296863" indent="-296863" algn="l" defTabSz="914400" rtl="0" eaLnBrk="1" latinLnBrk="0" hangingPunct="1">
        <a:lnSpc>
          <a:spcPct val="90000"/>
        </a:lnSpc>
        <a:spcBef>
          <a:spcPts val="1600"/>
        </a:spcBef>
        <a:buClr>
          <a:schemeClr val="accent2"/>
        </a:buClr>
        <a:buSzPct val="90000"/>
        <a:buFont typeface="Wingdings" charset="2"/>
        <a:buChar char="§"/>
        <a:defRPr sz="2200" b="0" kern="1200">
          <a:solidFill>
            <a:schemeClr val="tx1"/>
          </a:solidFill>
          <a:latin typeface="Optima"/>
          <a:ea typeface="+mn-ea"/>
          <a:cs typeface="Optima"/>
        </a:defRPr>
      </a:lvl1pPr>
      <a:lvl2pPr marL="609600" indent="-220663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100000"/>
        <a:buFont typeface="Wingdings" charset="2"/>
        <a:buChar char="§"/>
        <a:defRPr sz="2000" b="0" kern="1200">
          <a:solidFill>
            <a:schemeClr val="tx1"/>
          </a:solidFill>
          <a:latin typeface="Optima"/>
          <a:ea typeface="+mn-ea"/>
          <a:cs typeface="Optima"/>
        </a:defRPr>
      </a:lvl2pPr>
      <a:lvl3pPr marL="982663" indent="-274638" algn="l" defTabSz="914400" rtl="0" eaLnBrk="1" latinLnBrk="0" hangingPunct="1">
        <a:lnSpc>
          <a:spcPct val="90000"/>
        </a:lnSpc>
        <a:spcBef>
          <a:spcPts val="400"/>
        </a:spcBef>
        <a:buClr>
          <a:schemeClr val="accent2"/>
        </a:buClr>
        <a:buFont typeface="Wingdings" charset="2"/>
        <a:buChar char="§"/>
        <a:defRPr sz="1800" b="0" kern="1200">
          <a:solidFill>
            <a:schemeClr val="tx1"/>
          </a:solidFill>
          <a:latin typeface="Optima"/>
          <a:ea typeface="+mn-ea"/>
          <a:cs typeface="Optima"/>
        </a:defRPr>
      </a:lvl3pPr>
      <a:lvl4pPr marL="1330325" indent="-219075" algn="l" defTabSz="914400" rtl="0" eaLnBrk="1" latinLnBrk="0" hangingPunct="1">
        <a:lnSpc>
          <a:spcPct val="90000"/>
        </a:lnSpc>
        <a:spcBef>
          <a:spcPts val="200"/>
        </a:spcBef>
        <a:buClr>
          <a:schemeClr val="accent2"/>
        </a:buClr>
        <a:buFont typeface="Wingdings" charset="2"/>
        <a:buChar char="§"/>
        <a:defRPr sz="1600" b="0" kern="1200">
          <a:solidFill>
            <a:schemeClr val="tx1"/>
          </a:solidFill>
          <a:latin typeface="Optima"/>
          <a:ea typeface="+mn-ea"/>
          <a:cs typeface="Optima"/>
        </a:defRPr>
      </a:lvl4pPr>
      <a:lvl5pPr marL="1558925" indent="-173038" algn="l" defTabSz="914400" rtl="0" eaLnBrk="1" latinLnBrk="0" hangingPunct="1">
        <a:lnSpc>
          <a:spcPct val="90000"/>
        </a:lnSpc>
        <a:spcBef>
          <a:spcPts val="100"/>
        </a:spcBef>
        <a:buClr>
          <a:schemeClr val="accent2"/>
        </a:buClr>
        <a:buFont typeface="Arial" pitchFamily="34" charset="0"/>
        <a:buChar char="▪"/>
        <a:defRPr sz="1400" b="0" kern="1200">
          <a:solidFill>
            <a:schemeClr val="tx1"/>
          </a:solidFill>
          <a:latin typeface="Optima"/>
          <a:ea typeface="+mn-ea"/>
          <a:cs typeface="Optim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0" userDrawn="1">
          <p15:clr>
            <a:srgbClr val="F26B43"/>
          </p15:clr>
        </p15:guide>
        <p15:guide id="2" pos="216" userDrawn="1">
          <p15:clr>
            <a:srgbClr val="F26B43"/>
          </p15:clr>
        </p15:guide>
        <p15:guide id="3" pos="552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527800"/>
            <a:ext cx="9144000" cy="330200"/>
          </a:xfrm>
          <a:prstGeom prst="rect">
            <a:avLst/>
          </a:prstGeom>
          <a:solidFill>
            <a:srgbClr val="6699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A6300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 bwMode="black">
          <a:xfrm>
            <a:off x="8303078" y="6661935"/>
            <a:ext cx="438150" cy="120184"/>
          </a:xfrm>
          <a:prstGeom prst="rect">
            <a:avLst/>
          </a:prstGeom>
        </p:spPr>
        <p:txBody>
          <a:bodyPr wrap="non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z="1200" b="0" smtClean="0">
                <a:solidFill>
                  <a:schemeClr val="bg1"/>
                </a:solidFill>
                <a:latin typeface="Optima" charset="0"/>
                <a:ea typeface="Optima" charset="0"/>
                <a:cs typeface="Optima" charset="0"/>
              </a:rPr>
              <a:pPr/>
              <a:t>‹#›</a:t>
            </a:fld>
            <a:endParaRPr lang="en-US" sz="1200" b="0" dirty="0">
              <a:solidFill>
                <a:schemeClr val="bg1"/>
              </a:solidFill>
              <a:latin typeface="Optima" charset="0"/>
              <a:ea typeface="Optima" charset="0"/>
              <a:cs typeface="Optima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9144000" cy="914400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>
            <a:schemeClr val="lt1"/>
          </a:fontRef>
        </p:style>
        <p:txBody>
          <a:bodyPr rtlCol="0" anchor="ctr"/>
          <a:lstStyle/>
          <a:p>
            <a:pPr marL="0" lvl="0" algn="ctr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42900" y="1333500"/>
            <a:ext cx="8420100" cy="4686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 bwMode="gray">
          <a:xfrm rot="10800000">
            <a:off x="0" y="6510215"/>
            <a:ext cx="9144000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266698" y="6575291"/>
            <a:ext cx="4868536" cy="228600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tima" charset="0"/>
                <a:ea typeface="Optima" charset="0"/>
                <a:cs typeface="Optima" charset="0"/>
              </a:rPr>
              <a:t>Confidential &amp; Proprietary   © 2016  HealthiVibe, LLC   All Rights Reserved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tima" charset="0"/>
              <a:ea typeface="Optima" charset="0"/>
              <a:cs typeface="Optima" charset="0"/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6699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ts val="600"/>
              </a:spcBef>
              <a:buNone/>
              <a:defRPr lang="en-US" sz="2800" b="1" kern="1200" baseline="0" dirty="0">
                <a:solidFill>
                  <a:srgbClr val="4A6300"/>
                </a:solidFill>
                <a:latin typeface="Optima"/>
                <a:ea typeface="+mn-ea"/>
                <a:cs typeface="Optima"/>
              </a:defRPr>
            </a:lvl1pPr>
          </a:lstStyle>
          <a:p>
            <a:r>
              <a:rPr lang="en-US" smtClean="0">
                <a:solidFill>
                  <a:schemeClr val="accent2"/>
                </a:solidFill>
              </a:rPr>
              <a:t> </a:t>
            </a:r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1149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ts val="600"/>
        </a:spcBef>
        <a:buNone/>
        <a:defRPr lang="en-US" sz="2800" b="1" kern="1200" baseline="0" dirty="0">
          <a:solidFill>
            <a:srgbClr val="4A6300"/>
          </a:solidFill>
          <a:latin typeface="Optima"/>
          <a:ea typeface="+mn-ea"/>
          <a:cs typeface="Optima"/>
        </a:defRPr>
      </a:lvl1pPr>
    </p:titleStyle>
    <p:bodyStyle>
      <a:lvl1pPr marL="296863" indent="-296863" algn="l" defTabSz="914400" rtl="0" eaLnBrk="1" latinLnBrk="0" hangingPunct="1">
        <a:lnSpc>
          <a:spcPct val="90000"/>
        </a:lnSpc>
        <a:spcBef>
          <a:spcPts val="1600"/>
        </a:spcBef>
        <a:buClr>
          <a:schemeClr val="accent2"/>
        </a:buClr>
        <a:buSzPct val="90000"/>
        <a:buFont typeface="Wingdings" charset="2"/>
        <a:buChar char="§"/>
        <a:defRPr sz="2200" b="0" kern="1200">
          <a:solidFill>
            <a:schemeClr val="tx1"/>
          </a:solidFill>
          <a:latin typeface="Optima"/>
          <a:ea typeface="+mn-ea"/>
          <a:cs typeface="Optima"/>
        </a:defRPr>
      </a:lvl1pPr>
      <a:lvl2pPr marL="609600" indent="-220663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100000"/>
        <a:buFont typeface="Wingdings" charset="2"/>
        <a:buChar char="§"/>
        <a:defRPr sz="2000" b="0" kern="1200">
          <a:solidFill>
            <a:schemeClr val="tx1"/>
          </a:solidFill>
          <a:latin typeface="Optima"/>
          <a:ea typeface="+mn-ea"/>
          <a:cs typeface="Optima"/>
        </a:defRPr>
      </a:lvl2pPr>
      <a:lvl3pPr marL="982663" indent="-274638" algn="l" defTabSz="914400" rtl="0" eaLnBrk="1" latinLnBrk="0" hangingPunct="1">
        <a:lnSpc>
          <a:spcPct val="90000"/>
        </a:lnSpc>
        <a:spcBef>
          <a:spcPts val="400"/>
        </a:spcBef>
        <a:buClr>
          <a:schemeClr val="accent2"/>
        </a:buClr>
        <a:buFont typeface="Wingdings" charset="2"/>
        <a:buChar char="§"/>
        <a:defRPr sz="1800" b="0" kern="1200">
          <a:solidFill>
            <a:schemeClr val="tx1"/>
          </a:solidFill>
          <a:latin typeface="Optima"/>
          <a:ea typeface="+mn-ea"/>
          <a:cs typeface="Optima"/>
        </a:defRPr>
      </a:lvl3pPr>
      <a:lvl4pPr marL="1330325" indent="-219075" algn="l" defTabSz="914400" rtl="0" eaLnBrk="1" latinLnBrk="0" hangingPunct="1">
        <a:lnSpc>
          <a:spcPct val="90000"/>
        </a:lnSpc>
        <a:spcBef>
          <a:spcPts val="200"/>
        </a:spcBef>
        <a:buClr>
          <a:schemeClr val="accent2"/>
        </a:buClr>
        <a:buFont typeface="Wingdings" charset="2"/>
        <a:buChar char="§"/>
        <a:defRPr sz="1600" b="0" kern="1200">
          <a:solidFill>
            <a:schemeClr val="tx1"/>
          </a:solidFill>
          <a:latin typeface="Optima"/>
          <a:ea typeface="+mn-ea"/>
          <a:cs typeface="Optima"/>
        </a:defRPr>
      </a:lvl4pPr>
      <a:lvl5pPr marL="1558925" indent="-173038" algn="l" defTabSz="914400" rtl="0" eaLnBrk="1" latinLnBrk="0" hangingPunct="1">
        <a:lnSpc>
          <a:spcPct val="90000"/>
        </a:lnSpc>
        <a:spcBef>
          <a:spcPts val="100"/>
        </a:spcBef>
        <a:buClr>
          <a:schemeClr val="accent2"/>
        </a:buClr>
        <a:buFont typeface="Arial" pitchFamily="34" charset="0"/>
        <a:buChar char="▪"/>
        <a:defRPr sz="1400" b="0" kern="1200">
          <a:solidFill>
            <a:schemeClr val="tx1"/>
          </a:solidFill>
          <a:latin typeface="Optima"/>
          <a:ea typeface="+mn-ea"/>
          <a:cs typeface="Optim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0">
          <p15:clr>
            <a:srgbClr val="F26B43"/>
          </p15:clr>
        </p15:guide>
        <p15:guide id="2" pos="216">
          <p15:clr>
            <a:srgbClr val="F26B43"/>
          </p15:clr>
        </p15:guide>
        <p15:guide id="3" pos="55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 </a:t>
            </a:r>
            <a:endParaRPr lang="en-US" cap="non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948" y="1035170"/>
            <a:ext cx="3557305" cy="1803505"/>
          </a:xfrm>
        </p:spPr>
      </p:pic>
      <p:pic>
        <p:nvPicPr>
          <p:cNvPr id="5" name="Picture 4" descr="healthivibe_logo_pms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61" y="1616809"/>
            <a:ext cx="2952726" cy="6221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8436" y="3192358"/>
            <a:ext cx="812712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0" dirty="0" smtClean="0"/>
              <a:t>Patient Voice in Trial Design: </a:t>
            </a:r>
          </a:p>
          <a:p>
            <a:pPr algn="ctr"/>
            <a:r>
              <a:rPr lang="en-US" sz="2000" dirty="0" smtClean="0"/>
              <a:t>Alzheimer’s Disease Simulation Project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1600" b="1" dirty="0" smtClean="0"/>
              <a:t>National Health Council</a:t>
            </a:r>
          </a:p>
          <a:p>
            <a:pPr algn="ctr"/>
            <a:r>
              <a:rPr lang="en-US" sz="1600" b="1" dirty="0" smtClean="0"/>
              <a:t>Chief </a:t>
            </a:r>
            <a:r>
              <a:rPr lang="en-US" sz="1600" b="1" dirty="0"/>
              <a:t>Medical/Scientific Officers Conference</a:t>
            </a:r>
          </a:p>
          <a:p>
            <a:pPr algn="ctr"/>
            <a:endParaRPr lang="en-US" spc="50" dirty="0"/>
          </a:p>
          <a:p>
            <a:pPr algn="ctr"/>
            <a:endParaRPr lang="en-US" sz="1400" spc="50" dirty="0" smtClean="0"/>
          </a:p>
          <a:p>
            <a:pPr algn="ctr"/>
            <a:r>
              <a:rPr lang="en-US" sz="1400" spc="50" dirty="0" smtClean="0"/>
              <a:t>September 19, 2017</a:t>
            </a:r>
          </a:p>
        </p:txBody>
      </p:sp>
    </p:spTree>
    <p:extLst>
      <p:ext uri="{BB962C8B-B14F-4D97-AF65-F5344CB8AC3E}">
        <p14:creationId xmlns:p14="http://schemas.microsoft.com/office/powerpoint/2010/main" val="30346877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Mock Clinical Trial Simulation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347472" y="1122516"/>
            <a:ext cx="8415528" cy="4939956"/>
          </a:xfrm>
        </p:spPr>
        <p:txBody>
          <a:bodyPr/>
          <a:lstStyle/>
          <a:p>
            <a:pPr lvl="1">
              <a:spcAft>
                <a:spcPts val="1200"/>
              </a:spcAft>
            </a:pPr>
            <a:r>
              <a:rPr lang="en-US" dirty="0" smtClean="0"/>
              <a:t>Real physician, real study coordinator, real patents: unscripted/unrehearsed – walk through study visits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Conducted in hospitals in 3 countries (U.S. Netherlands, Spain)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12 </a:t>
            </a:r>
            <a:r>
              <a:rPr lang="en-US" dirty="0"/>
              <a:t>patient</a:t>
            </a:r>
            <a:r>
              <a:rPr lang="en-US" dirty="0" smtClean="0"/>
              <a:t>-informant </a:t>
            </a:r>
            <a:r>
              <a:rPr lang="en-US" dirty="0"/>
              <a:t>dyads </a:t>
            </a:r>
            <a:r>
              <a:rPr lang="en-US" dirty="0" smtClean="0"/>
              <a:t>completed and reported </a:t>
            </a:r>
          </a:p>
          <a:p>
            <a:pPr lvl="2">
              <a:spcAft>
                <a:spcPts val="1200"/>
              </a:spcAft>
            </a:pPr>
            <a:r>
              <a:rPr lang="en-US" sz="1800" dirty="0" smtClean="0"/>
              <a:t>Each </a:t>
            </a:r>
            <a:r>
              <a:rPr lang="en-US" sz="1800" dirty="0"/>
              <a:t>simulation 4.5-5 hours </a:t>
            </a:r>
          </a:p>
          <a:p>
            <a:pPr lvl="2">
              <a:spcAft>
                <a:spcPts val="1200"/>
              </a:spcAft>
            </a:pPr>
            <a:r>
              <a:rPr lang="en-US" sz="1800" dirty="0" smtClean="0"/>
              <a:t>4 </a:t>
            </a:r>
            <a:r>
              <a:rPr lang="en-US" sz="1800" dirty="0"/>
              <a:t>patient-informant simulations completed in each </a:t>
            </a:r>
            <a:r>
              <a:rPr lang="en-US" sz="1800" dirty="0" smtClean="0"/>
              <a:t>market</a:t>
            </a:r>
          </a:p>
          <a:p>
            <a:pPr lvl="2">
              <a:spcAft>
                <a:spcPts val="1200"/>
              </a:spcAft>
            </a:pPr>
            <a:r>
              <a:rPr lang="en-US" sz="1800" dirty="0" smtClean="0"/>
              <a:t>24 people participated in total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Study site staff included in the simulations:</a:t>
            </a:r>
          </a:p>
          <a:p>
            <a:pPr lvl="2">
              <a:spcAft>
                <a:spcPts val="1200"/>
              </a:spcAft>
            </a:pPr>
            <a:r>
              <a:rPr lang="en-US" sz="1800" dirty="0" smtClean="0"/>
              <a:t>Study site coordinator (explain study visits)</a:t>
            </a:r>
          </a:p>
          <a:p>
            <a:pPr lvl="2">
              <a:spcAft>
                <a:spcPts val="1200"/>
              </a:spcAft>
            </a:pPr>
            <a:r>
              <a:rPr lang="en-US" sz="1800" dirty="0" smtClean="0"/>
              <a:t>Physician investigator (explain overall design and key components of study)</a:t>
            </a:r>
          </a:p>
          <a:p>
            <a:pPr lvl="2">
              <a:spcAft>
                <a:spcPts val="1200"/>
              </a:spcAft>
            </a:pPr>
            <a:r>
              <a:rPr lang="en-US" sz="1800" dirty="0" smtClean="0"/>
              <a:t>Psychologist (administer cognitive assessments)</a:t>
            </a:r>
          </a:p>
          <a:p>
            <a:pPr lvl="2">
              <a:spcAft>
                <a:spcPts val="1200"/>
              </a:spcAft>
            </a:pPr>
            <a:r>
              <a:rPr lang="en-US" sz="1800" dirty="0" smtClean="0"/>
              <a:t>Research Moderator (pre/post simulation interviews)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8786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Trial Simulation Flow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0850502"/>
              </p:ext>
            </p:extLst>
          </p:nvPr>
        </p:nvGraphicFramePr>
        <p:xfrm>
          <a:off x="347663" y="1458545"/>
          <a:ext cx="8458200" cy="4197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965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7"/>
          </p:nvPr>
        </p:nvSpPr>
        <p:spPr>
          <a:xfrm>
            <a:off x="347472" y="978562"/>
            <a:ext cx="8415528" cy="4721959"/>
          </a:xfrm>
        </p:spPr>
        <p:txBody>
          <a:bodyPr/>
          <a:lstStyle/>
          <a:p>
            <a:pPr lvl="0"/>
            <a:r>
              <a:rPr lang="en-US" sz="1700" dirty="0" smtClean="0"/>
              <a:t>Considerable </a:t>
            </a:r>
            <a:r>
              <a:rPr lang="en-US" sz="1700" dirty="0"/>
              <a:t>differences by site </a:t>
            </a:r>
            <a:r>
              <a:rPr lang="en-US" sz="1700" dirty="0" smtClean="0"/>
              <a:t>&amp; country </a:t>
            </a:r>
          </a:p>
          <a:p>
            <a:pPr lvl="0"/>
            <a:r>
              <a:rPr lang="en-US" sz="1700" dirty="0" smtClean="0"/>
              <a:t>Caregivers play </a:t>
            </a:r>
            <a:r>
              <a:rPr lang="en-US" sz="1700" dirty="0"/>
              <a:t>an instrumental role in patient recruitment and retention </a:t>
            </a:r>
          </a:p>
          <a:p>
            <a:pPr lvl="0"/>
            <a:r>
              <a:rPr lang="en-US" sz="1700" dirty="0" smtClean="0"/>
              <a:t>Involve IRBs</a:t>
            </a:r>
            <a:r>
              <a:rPr lang="en-US" sz="1700" dirty="0"/>
              <a:t>/ECs </a:t>
            </a:r>
            <a:r>
              <a:rPr lang="en-US" sz="1700" dirty="0" smtClean="0"/>
              <a:t>and legal</a:t>
            </a:r>
            <a:r>
              <a:rPr lang="en-US" sz="1700" dirty="0"/>
              <a:t>, compliance, regulatory, and privacy as early as </a:t>
            </a:r>
            <a:r>
              <a:rPr lang="en-US" sz="1700" dirty="0" smtClean="0"/>
              <a:t>possible</a:t>
            </a:r>
          </a:p>
          <a:p>
            <a:r>
              <a:rPr lang="en-US" sz="1700" dirty="0"/>
              <a:t>Procedural tests (CSF, MRI/PET) </a:t>
            </a:r>
            <a:r>
              <a:rPr lang="en-US" sz="1700" dirty="0" smtClean="0"/>
              <a:t>perceived as most </a:t>
            </a:r>
            <a:r>
              <a:rPr lang="en-US" sz="1700" dirty="0"/>
              <a:t>difficult part of </a:t>
            </a:r>
            <a:r>
              <a:rPr lang="en-US" sz="1700" dirty="0" smtClean="0"/>
              <a:t>study</a:t>
            </a:r>
            <a:endParaRPr lang="en-US" sz="1700" i="1" dirty="0"/>
          </a:p>
          <a:p>
            <a:r>
              <a:rPr lang="en-US" sz="1700" dirty="0" smtClean="0"/>
              <a:t>“</a:t>
            </a:r>
            <a:r>
              <a:rPr lang="en-US" sz="1700" dirty="0"/>
              <a:t>Clustering” </a:t>
            </a:r>
            <a:r>
              <a:rPr lang="en-US" sz="1700" dirty="0" smtClean="0"/>
              <a:t>appointments </a:t>
            </a:r>
            <a:r>
              <a:rPr lang="en-US" sz="1700" dirty="0"/>
              <a:t>(e.g., dermatologist, eye exam) </a:t>
            </a:r>
            <a:r>
              <a:rPr lang="en-US" sz="1700" dirty="0" smtClean="0"/>
              <a:t>appreciated to reduce time</a:t>
            </a:r>
            <a:endParaRPr lang="en-US" sz="1700" dirty="0"/>
          </a:p>
          <a:p>
            <a:r>
              <a:rPr lang="en-US" sz="1700" dirty="0" smtClean="0"/>
              <a:t>Concerns/anxiety </a:t>
            </a:r>
            <a:r>
              <a:rPr lang="en-US" sz="1700" dirty="0"/>
              <a:t>around </a:t>
            </a:r>
            <a:r>
              <a:rPr lang="en-US" sz="1700" dirty="0" smtClean="0"/>
              <a:t>testing </a:t>
            </a:r>
            <a:r>
              <a:rPr lang="en-US" sz="1700" dirty="0"/>
              <a:t>positive for </a:t>
            </a:r>
            <a:r>
              <a:rPr lang="en-US" sz="1700" dirty="0" smtClean="0"/>
              <a:t>amyloid; relief being in trial/taking action</a:t>
            </a:r>
            <a:endParaRPr lang="en-US" sz="1700" dirty="0"/>
          </a:p>
          <a:p>
            <a:r>
              <a:rPr lang="en-US" sz="1700" dirty="0" smtClean="0"/>
              <a:t>Psychological </a:t>
            </a:r>
            <a:r>
              <a:rPr lang="en-US" sz="1700" dirty="0"/>
              <a:t>assessments caused concern and </a:t>
            </a:r>
            <a:r>
              <a:rPr lang="en-US" sz="1700" dirty="0" smtClean="0"/>
              <a:t>anxiety</a:t>
            </a:r>
            <a:endParaRPr lang="en-US" sz="1700" dirty="0"/>
          </a:p>
          <a:p>
            <a:pPr marL="250825" lvl="1" indent="-250825">
              <a:spcBef>
                <a:spcPts val="1200"/>
              </a:spcBef>
              <a:buSzPct val="90000"/>
            </a:pPr>
            <a:r>
              <a:rPr lang="en-US" sz="1700" dirty="0" smtClean="0"/>
              <a:t>Need </a:t>
            </a:r>
            <a:r>
              <a:rPr lang="en-US" sz="1700" dirty="0"/>
              <a:t>for and importance of study staff rapport, particularly the neuropsychologist</a:t>
            </a:r>
          </a:p>
          <a:p>
            <a:pPr marL="250825" lvl="1" indent="-250825">
              <a:spcBef>
                <a:spcPts val="1200"/>
              </a:spcBef>
              <a:buSzPct val="90000"/>
            </a:pPr>
            <a:r>
              <a:rPr lang="en-US" sz="1700" dirty="0"/>
              <a:t>Participants </a:t>
            </a:r>
            <a:r>
              <a:rPr lang="en-US" sz="1700" dirty="0" smtClean="0"/>
              <a:t>requested/appreciated </a:t>
            </a:r>
            <a:r>
              <a:rPr lang="en-US" sz="1700" dirty="0"/>
              <a:t>detailed, laymen’s explanations about </a:t>
            </a:r>
            <a:r>
              <a:rPr lang="en-US" sz="1700" dirty="0" smtClean="0"/>
              <a:t>Alzheimer’s</a:t>
            </a:r>
          </a:p>
          <a:p>
            <a:pPr marL="250825" lvl="1" indent="-250825">
              <a:spcBef>
                <a:spcPts val="1200"/>
              </a:spcBef>
              <a:buSzPct val="90000"/>
            </a:pPr>
            <a:r>
              <a:rPr lang="en-US" sz="1700" dirty="0" smtClean="0"/>
              <a:t>Barriers </a:t>
            </a:r>
            <a:r>
              <a:rPr lang="en-US" sz="1700" dirty="0"/>
              <a:t>to </a:t>
            </a:r>
            <a:r>
              <a:rPr lang="en-US" sz="1700" dirty="0" smtClean="0"/>
              <a:t>participation: placebo </a:t>
            </a:r>
            <a:r>
              <a:rPr lang="en-US" sz="1700" dirty="0"/>
              <a:t>for 4.5 </a:t>
            </a:r>
            <a:r>
              <a:rPr lang="en-US" sz="1700" dirty="0" smtClean="0"/>
              <a:t>years; number </a:t>
            </a:r>
            <a:r>
              <a:rPr lang="en-US" sz="1700" dirty="0"/>
              <a:t>of </a:t>
            </a:r>
            <a:r>
              <a:rPr lang="en-US" sz="1700" dirty="0" smtClean="0"/>
              <a:t>visits; number </a:t>
            </a:r>
            <a:r>
              <a:rPr lang="en-US" sz="1700" dirty="0"/>
              <a:t>of </a:t>
            </a:r>
            <a:r>
              <a:rPr lang="en-US" sz="1700" dirty="0" smtClean="0"/>
              <a:t>tests</a:t>
            </a:r>
          </a:p>
          <a:p>
            <a:pPr marL="250825" lvl="1" indent="-250825">
              <a:spcBef>
                <a:spcPts val="1200"/>
              </a:spcBef>
              <a:buSzPct val="90000"/>
            </a:pPr>
            <a:r>
              <a:rPr lang="en-US" sz="1700" dirty="0"/>
              <a:t>Monitoring </a:t>
            </a:r>
            <a:r>
              <a:rPr lang="en-US" sz="1700" dirty="0" smtClean="0"/>
              <a:t>perceived </a:t>
            </a:r>
            <a:r>
              <a:rPr lang="en-US" sz="1700" dirty="0"/>
              <a:t>as </a:t>
            </a:r>
            <a:r>
              <a:rPr lang="en-US" sz="1700" dirty="0" smtClean="0"/>
              <a:t>form </a:t>
            </a:r>
            <a:r>
              <a:rPr lang="en-US" sz="1700" dirty="0"/>
              <a:t>of intervention e.g., “doing something” in case </a:t>
            </a:r>
            <a:r>
              <a:rPr lang="en-US" sz="1700" dirty="0" smtClean="0"/>
              <a:t>study </a:t>
            </a:r>
            <a:r>
              <a:rPr lang="en-US" sz="1700" dirty="0"/>
              <a:t>drug “wasn’t working”</a:t>
            </a:r>
          </a:p>
          <a:p>
            <a:pPr marL="250825" lvl="1" indent="-250825">
              <a:spcBef>
                <a:spcPts val="1200"/>
              </a:spcBef>
              <a:buSzPct val="90000"/>
            </a:pPr>
            <a:endParaRPr lang="en-US" sz="1700" dirty="0" smtClean="0"/>
          </a:p>
          <a:p>
            <a:pPr lvl="0"/>
            <a:endParaRPr lang="en-US" sz="1700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23588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iVibe KOM &amp; Report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Optima" charset="0"/>
            <a:ea typeface="Optima" charset="0"/>
            <a:cs typeface="Optima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HealthiVibe KOM &amp; Report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Optima" charset="0"/>
            <a:ea typeface="Optima" charset="0"/>
            <a:cs typeface="Optima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pstein 4">
    <a:dk1>
      <a:srgbClr val="000000"/>
    </a:dk1>
    <a:lt1>
      <a:srgbClr val="FFFFFF"/>
    </a:lt1>
    <a:dk2>
      <a:srgbClr val="003468"/>
    </a:dk2>
    <a:lt2>
      <a:srgbClr val="FFFFFF"/>
    </a:lt2>
    <a:accent1>
      <a:srgbClr val="5386AD"/>
    </a:accent1>
    <a:accent2>
      <a:srgbClr val="A7A5A3"/>
    </a:accent2>
    <a:accent3>
      <a:srgbClr val="5EAAF0"/>
    </a:accent3>
    <a:accent4>
      <a:srgbClr val="2D6BC4"/>
    </a:accent4>
    <a:accent5>
      <a:srgbClr val="1A2673"/>
    </a:accent5>
    <a:accent6>
      <a:srgbClr val="2FCED1"/>
    </a:accent6>
    <a:hlink>
      <a:srgbClr val="336600"/>
    </a:hlink>
    <a:folHlink>
      <a:srgbClr val="CC00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8A72B88E42F439ED67428ED97AE08" ma:contentTypeVersion="4" ma:contentTypeDescription="Create a new document." ma:contentTypeScope="" ma:versionID="f5f90b50bfd2b33b5e3f487843cd29fc">
  <xsd:schema xmlns:xsd="http://www.w3.org/2001/XMLSchema" xmlns:xs="http://www.w3.org/2001/XMLSchema" xmlns:p="http://schemas.microsoft.com/office/2006/metadata/properties" xmlns:ns2="9129314a-7ce0-4916-bade-9304091b6154" targetNamespace="http://schemas.microsoft.com/office/2006/metadata/properties" ma:root="true" ma:fieldsID="a5b72f03036ec1cd82d5663e4b3200ac" ns2:_="">
    <xsd:import namespace="9129314a-7ce0-4916-bade-9304091b615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9314a-7ce0-4916-bade-9304091b615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C3CEE0-220D-4AF8-9A8C-4BC855D64852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9129314a-7ce0-4916-bade-9304091b615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4B48D38-9A98-4AC5-8358-837685A1CE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FD4414-349D-49B1-B0D7-AB3EB341FF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29314a-7ce0-4916-bade-9304091b61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361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HealthiVibe KOM &amp; Report</vt:lpstr>
      <vt:lpstr>1_HealthiVibe KOM &amp; Report</vt:lpstr>
      <vt:lpstr> </vt:lpstr>
      <vt:lpstr>Mock Clinical Trial Simulation Overview</vt:lpstr>
      <vt:lpstr>Clinical Trial Simulation Flow</vt:lpstr>
      <vt:lpstr>Key Findings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2016-01-21T13:35:48Z</dcterms:created>
  <dcterms:modified xsi:type="dcterms:W3CDTF">2017-09-15T18:03:40Z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TC029223919991</vt:lpwstr>
  </property>
  <property fmtid="{D5CDD505-2E9C-101B-9397-08002B2CF9AE}" pid="3" name="ContentTypeId">
    <vt:lpwstr>0x0101000998A72B88E42F439ED67428ED97AE08</vt:lpwstr>
  </property>
</Properties>
</file>