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68" r:id="rId2"/>
    <p:sldId id="337" r:id="rId3"/>
    <p:sldId id="336" r:id="rId4"/>
    <p:sldId id="333" r:id="rId5"/>
  </p:sldIdLst>
  <p:sldSz cx="9144000" cy="6858000" type="screen4x3"/>
  <p:notesSz cx="6858000" cy="9144000"/>
  <p:defaultTextStyle>
    <a:defPPr>
      <a:defRPr lang="en-US"/>
    </a:defPPr>
    <a:lvl1pPr marL="0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88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74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762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350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938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524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112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700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lani Pearl" initials="LP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2A5"/>
    <a:srgbClr val="00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6405" autoAdjust="0"/>
  </p:normalViewPr>
  <p:slideViewPr>
    <p:cSldViewPr snapToGrid="0">
      <p:cViewPr>
        <p:scale>
          <a:sx n="70" d="100"/>
          <a:sy n="70" d="100"/>
        </p:scale>
        <p:origin x="-13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5D3CC-90F5-4707-B7E7-AC333871B939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56A73-7584-43D7-8A41-2A22091C1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8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7554-578B-4059-9D9B-A845BA23F5D5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E3D75-18AD-41AE-A7FF-5DB083489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88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74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762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350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938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524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112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700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E3D75-18AD-41AE-A7FF-5DB0834897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E3D75-18AD-41AE-A7FF-5DB0834897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E3D75-18AD-41AE-A7FF-5DB0834897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4836"/>
            <a:ext cx="9144001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387"/>
            <a:ext cx="4292301" cy="525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6712264"/>
            <a:ext cx="9144001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98125"/>
            <a:ext cx="9144000" cy="912342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217842" y="1951575"/>
            <a:ext cx="8697558" cy="457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800">
                <a:latin typeface="Trebuchet MS" panose="020B0603020202020204" pitchFamily="34" charset="0"/>
              </a:defRPr>
            </a:lvl3pPr>
            <a:lvl4pPr>
              <a:defRPr sz="2800">
                <a:latin typeface="Trebuchet MS" panose="020B0603020202020204" pitchFamily="34" charset="0"/>
              </a:defRPr>
            </a:lvl4pPr>
            <a:lvl5pPr>
              <a:defRPr sz="2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4836"/>
            <a:ext cx="9144001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387"/>
            <a:ext cx="4292301" cy="52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6712264"/>
            <a:ext cx="9144001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" y="3025140"/>
            <a:ext cx="8981685" cy="105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9"/>
            <a:ext cx="9144001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710858"/>
            <a:ext cx="9143999" cy="2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6611"/>
            <a:ext cx="5090474" cy="91234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Better Lives. Together.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1628952"/>
            <a:ext cx="8276734" cy="4694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The Parkinson’s Foundation makes life better for people with Parkinson’s disease by improving care and advancing research toward a </a:t>
            </a:r>
            <a:r>
              <a:rPr lang="en-US" sz="2400" dirty="0" smtClean="0">
                <a:latin typeface="+mn-lt"/>
              </a:rPr>
              <a:t>cure. In </a:t>
            </a:r>
            <a:r>
              <a:rPr lang="en-US" sz="2400" dirty="0">
                <a:latin typeface="+mn-lt"/>
              </a:rPr>
              <a:t>everything we do, we build on the energy, </a:t>
            </a:r>
            <a:r>
              <a:rPr lang="en-US" sz="2400" dirty="0" smtClean="0">
                <a:latin typeface="+mn-lt"/>
              </a:rPr>
              <a:t>experience</a:t>
            </a:r>
            <a:r>
              <a:rPr lang="en-US" sz="2400" dirty="0">
                <a:latin typeface="+mn-lt"/>
              </a:rPr>
              <a:t>, and passion of our global Parkinson’s community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We are:</a:t>
            </a:r>
            <a:endParaRPr lang="en-US" sz="2400" dirty="0">
              <a:latin typeface="+mn-lt"/>
            </a:endParaRPr>
          </a:p>
          <a:p>
            <a:pPr marL="342891" indent="-342891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+mn-lt"/>
              </a:rPr>
              <a:t>  Patient </a:t>
            </a:r>
            <a:r>
              <a:rPr lang="en-US" sz="2400" dirty="0">
                <a:latin typeface="+mn-lt"/>
              </a:rPr>
              <a:t>and community centered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457189" indent="-457189">
              <a:lnSpc>
                <a:spcPct val="80000"/>
              </a:lnSpc>
            </a:pPr>
            <a:r>
              <a:rPr lang="en-US" sz="2400" dirty="0">
                <a:latin typeface="+mn-lt"/>
              </a:rPr>
              <a:t>Evidence-based </a:t>
            </a:r>
          </a:p>
          <a:p>
            <a:pPr marL="457189" indent="-457189">
              <a:lnSpc>
                <a:spcPct val="80000"/>
              </a:lnSpc>
            </a:pPr>
            <a:r>
              <a:rPr lang="en-US" sz="2400" dirty="0">
                <a:latin typeface="+mn-lt"/>
              </a:rPr>
              <a:t>Driving the field forward through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collaboration</a:t>
            </a:r>
          </a:p>
          <a:p>
            <a:pPr marL="457189" indent="-457189">
              <a:lnSpc>
                <a:spcPct val="80000"/>
              </a:lnSpc>
            </a:pPr>
            <a:r>
              <a:rPr lang="en-US" sz="2400" dirty="0">
                <a:latin typeface="+mn-lt"/>
              </a:rPr>
              <a:t>Focusing on </a:t>
            </a:r>
            <a:r>
              <a:rPr lang="en-US" sz="2400" u="sng" dirty="0">
                <a:latin typeface="+mn-lt"/>
              </a:rPr>
              <a:t>maximum impact, scalability and sustainability </a:t>
            </a:r>
          </a:p>
          <a:p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11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53" y="668037"/>
            <a:ext cx="8578516" cy="9123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Parkinson’s Advocates in Research Program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53" y="1768219"/>
            <a:ext cx="5295506" cy="48154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200" dirty="0" smtClean="0">
                <a:latin typeface="Calibri" charset="0"/>
                <a:ea typeface="Calibri" charset="0"/>
                <a:cs typeface="Calibri" charset="0"/>
              </a:rPr>
              <a:t>Parkinson’s 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Foundation Research Advocates </a:t>
            </a:r>
            <a:r>
              <a:rPr lang="en-US" sz="4200" dirty="0" smtClean="0">
                <a:latin typeface="Calibri" charset="0"/>
                <a:ea typeface="Calibri" charset="0"/>
                <a:cs typeface="Calibri" charset="0"/>
              </a:rPr>
              <a:t>are people with Parkinson’s and care partners who have been trained 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in both the clinical research process and how to collaborate with researchers in industry, academic centers and </a:t>
            </a:r>
            <a:r>
              <a:rPr lang="en-US" sz="4200" dirty="0" smtClean="0">
                <a:latin typeface="Calibri" charset="0"/>
                <a:ea typeface="Calibri" charset="0"/>
                <a:cs typeface="Calibri" charset="0"/>
              </a:rPr>
              <a:t>government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200" dirty="0" smtClean="0">
                <a:latin typeface="Calibri" charset="0"/>
                <a:ea typeface="Calibri" charset="0"/>
                <a:cs typeface="Calibri" charset="0"/>
              </a:rPr>
              <a:t>to:</a:t>
            </a:r>
          </a:p>
          <a:p>
            <a:pPr marL="0" indent="0">
              <a:buNone/>
            </a:pPr>
            <a:endParaRPr lang="en-US" sz="42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sz="4000" b="1" dirty="0" smtClean="0"/>
              <a:t>Prioritize </a:t>
            </a:r>
            <a:r>
              <a:rPr lang="en-US" sz="4000" b="1" dirty="0"/>
              <a:t>Research</a:t>
            </a:r>
          </a:p>
          <a:p>
            <a:pPr marL="0" indent="0" algn="ctr">
              <a:buNone/>
            </a:pPr>
            <a:r>
              <a:rPr lang="en-US" sz="4000" dirty="0"/>
              <a:t>+</a:t>
            </a:r>
          </a:p>
          <a:p>
            <a:pPr marL="0" indent="0" algn="ctr">
              <a:buNone/>
            </a:pPr>
            <a:r>
              <a:rPr lang="en-US" sz="4000" b="1" dirty="0"/>
              <a:t>Influence Stakeholders</a:t>
            </a:r>
          </a:p>
          <a:p>
            <a:pPr marL="0" indent="0" algn="ctr">
              <a:buNone/>
            </a:pPr>
            <a:r>
              <a:rPr lang="en-US" sz="4000" dirty="0"/>
              <a:t>+</a:t>
            </a:r>
          </a:p>
          <a:p>
            <a:pPr marL="0" indent="0" algn="ctr">
              <a:buNone/>
            </a:pPr>
            <a:r>
              <a:rPr lang="en-US" sz="4000" b="1" dirty="0"/>
              <a:t>Improve Studies</a:t>
            </a:r>
          </a:p>
          <a:p>
            <a:pPr marL="0" indent="0" algn="ctr">
              <a:buNone/>
            </a:pPr>
            <a:r>
              <a:rPr lang="en-US" sz="4000" dirty="0"/>
              <a:t>=</a:t>
            </a:r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000" b="1" dirty="0">
                <a:solidFill>
                  <a:schemeClr val="accent1"/>
                </a:solidFill>
              </a:rPr>
              <a:t>FASTER RECRUITMENT </a:t>
            </a:r>
          </a:p>
          <a:p>
            <a:pPr marL="0" indent="0">
              <a:buNone/>
            </a:pPr>
            <a:endParaRPr lang="en-US" sz="38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87" y="1399176"/>
            <a:ext cx="2670225" cy="52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800800"/>
            <a:ext cx="9144000" cy="69410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Parkinson’s Foundation Patient Panel for Pfizer</a:t>
            </a:r>
            <a:endParaRPr lang="en-US" b="1" dirty="0">
              <a:latin typeface="+mn-lt"/>
            </a:endParaRPr>
          </a:p>
        </p:txBody>
      </p:sp>
      <p:sp>
        <p:nvSpPr>
          <p:cNvPr id="36" name="Shape 116"/>
          <p:cNvSpPr/>
          <p:nvPr/>
        </p:nvSpPr>
        <p:spPr>
          <a:xfrm>
            <a:off x="6411580" y="2967987"/>
            <a:ext cx="2435450" cy="1058506"/>
          </a:xfrm>
          <a:prstGeom prst="roundRect">
            <a:avLst>
              <a:gd name="adj" fmla="val 10000"/>
            </a:avLst>
          </a:prstGeom>
          <a:solidFill>
            <a:srgbClr val="17A2A5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116"/>
          <p:cNvSpPr/>
          <p:nvPr/>
        </p:nvSpPr>
        <p:spPr>
          <a:xfrm>
            <a:off x="3275762" y="1744077"/>
            <a:ext cx="2435450" cy="1058506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Bent Arrow 34"/>
          <p:cNvSpPr/>
          <p:nvPr/>
        </p:nvSpPr>
        <p:spPr>
          <a:xfrm rot="10800000">
            <a:off x="6411580" y="4253197"/>
            <a:ext cx="1491872" cy="842221"/>
          </a:xfrm>
          <a:prstGeom prst="bentArrow">
            <a:avLst>
              <a:gd name="adj1" fmla="val 25000"/>
              <a:gd name="adj2" fmla="val 15871"/>
              <a:gd name="adj3" fmla="val 25000"/>
              <a:gd name="adj4" fmla="val 437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Shape 112"/>
          <p:cNvGrpSpPr/>
          <p:nvPr/>
        </p:nvGrpSpPr>
        <p:grpSpPr>
          <a:xfrm>
            <a:off x="208724" y="1835766"/>
            <a:ext cx="8454362" cy="4792709"/>
            <a:chOff x="-33124" y="294907"/>
            <a:chExt cx="4772957" cy="3250612"/>
          </a:xfrm>
        </p:grpSpPr>
        <p:sp>
          <p:nvSpPr>
            <p:cNvPr id="19" name="Shape 113"/>
            <p:cNvSpPr/>
            <p:nvPr/>
          </p:nvSpPr>
          <p:spPr>
            <a:xfrm>
              <a:off x="1385709" y="1029379"/>
              <a:ext cx="2000307" cy="2516140"/>
            </a:xfrm>
            <a:prstGeom prst="ellipse">
              <a:avLst/>
            </a:prstGeom>
            <a:solidFill>
              <a:srgbClr val="008F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16"/>
            <p:cNvSpPr/>
            <p:nvPr/>
          </p:nvSpPr>
          <p:spPr>
            <a:xfrm>
              <a:off x="-33124" y="1097129"/>
              <a:ext cx="1374947" cy="71792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17"/>
            <p:cNvSpPr txBox="1"/>
            <p:nvPr/>
          </p:nvSpPr>
          <p:spPr>
            <a:xfrm>
              <a:off x="72999" y="1273235"/>
              <a:ext cx="1084018" cy="291210"/>
            </a:xfrm>
            <a:prstGeom prst="rect">
              <a:avLst/>
            </a:prstGeom>
            <a:noFill/>
            <a:ln>
              <a:noFill/>
            </a:ln>
          </p:spPr>
          <p:txBody>
            <a:bodyPr lIns="43800" tIns="43800" rIns="43800" bIns="43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1" dirty="0" smtClean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rPr>
                <a:t>7 Research Advocates in a one-day panel</a:t>
              </a:r>
              <a:endParaRPr lang="en-US" sz="1400" b="1" i="0" u="none" strike="noStrike" cap="none" baseline="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Shape 120"/>
            <p:cNvSpPr txBox="1"/>
            <p:nvPr/>
          </p:nvSpPr>
          <p:spPr>
            <a:xfrm>
              <a:off x="1756715" y="294907"/>
              <a:ext cx="1296846" cy="536735"/>
            </a:xfrm>
            <a:prstGeom prst="rect">
              <a:avLst/>
            </a:prstGeom>
            <a:noFill/>
            <a:ln>
              <a:noFill/>
            </a:ln>
          </p:spPr>
          <p:txBody>
            <a:bodyPr lIns="43800" tIns="43800" rIns="43800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1400" b="1" i="0" u="none" strike="noStrike" cap="none" baseline="0" dirty="0" smtClean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rPr>
                <a:t>8 Parkinson’s Foundation generated</a:t>
              </a:r>
              <a:r>
                <a:rPr lang="en-US" sz="1400" b="1" i="0" u="none" strike="noStrike" cap="none" dirty="0" smtClean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rPr>
                <a:t> recommendations</a:t>
              </a:r>
              <a:endParaRPr lang="en-US" sz="1400" b="1" i="0" u="none" strike="noStrike" cap="none" baseline="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Shape 123"/>
            <p:cNvSpPr txBox="1"/>
            <p:nvPr/>
          </p:nvSpPr>
          <p:spPr>
            <a:xfrm>
              <a:off x="3572578" y="1118364"/>
              <a:ext cx="1167255" cy="540147"/>
            </a:xfrm>
            <a:prstGeom prst="rect">
              <a:avLst/>
            </a:prstGeom>
            <a:noFill/>
            <a:ln>
              <a:noFill/>
            </a:ln>
          </p:spPr>
          <p:txBody>
            <a:bodyPr lIns="43800" tIns="43800" rIns="43800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1400" b="1" i="0" u="none" strike="noStrike" cap="none" baseline="0" dirty="0" smtClean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rPr>
                <a:t>3 clinical</a:t>
              </a:r>
              <a:r>
                <a:rPr lang="en-US" sz="1400" b="1" i="0" u="none" strike="noStrike" cap="none" dirty="0" smtClean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rPr>
                <a:t> trial modifications</a:t>
              </a:r>
              <a:endParaRPr lang="en-US" sz="1400" b="1" i="0" u="none" strike="noStrike" cap="none" baseline="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16952" y="3375350"/>
            <a:ext cx="26213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Identified the most impactful non-motor symptoms (secondary outcomes) for people </a:t>
            </a:r>
            <a:r>
              <a:rPr lang="en-US" sz="1400" b="1" dirty="0" smtClean="0">
                <a:solidFill>
                  <a:schemeClr val="bg1"/>
                </a:solidFill>
              </a:rPr>
              <a:t>living with Parkinson’s</a:t>
            </a:r>
          </a:p>
          <a:p>
            <a:pPr marL="171450" indent="-171450" algn="ctr">
              <a:buFont typeface="Arial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Altered PRO tools to accurately capture the lived PD </a:t>
            </a:r>
            <a:r>
              <a:rPr lang="en-US" sz="1400" b="1" dirty="0" smtClean="0">
                <a:solidFill>
                  <a:schemeClr val="bg1"/>
                </a:solidFill>
              </a:rPr>
              <a:t>experience</a:t>
            </a:r>
          </a:p>
          <a:p>
            <a:pPr marL="171450" indent="-171450" algn="ctr">
              <a:buFont typeface="Arial" charset="0"/>
              <a:buChar char="•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Clarified how people with </a:t>
            </a:r>
            <a:r>
              <a:rPr lang="en-US" sz="1400" b="1" dirty="0" smtClean="0">
                <a:solidFill>
                  <a:schemeClr val="bg1"/>
                </a:solidFill>
              </a:rPr>
              <a:t>Parkinson’s </a:t>
            </a:r>
            <a:r>
              <a:rPr lang="en-US" sz="1400" b="1" dirty="0">
                <a:solidFill>
                  <a:schemeClr val="bg1"/>
                </a:solidFill>
              </a:rPr>
              <a:t>are defining these </a:t>
            </a:r>
            <a:r>
              <a:rPr lang="en-US" sz="1400" b="1" dirty="0" smtClean="0">
                <a:solidFill>
                  <a:schemeClr val="bg1"/>
                </a:solidFill>
              </a:rPr>
              <a:t>symptoms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476530" y="1405670"/>
            <a:ext cx="712442" cy="2036452"/>
          </a:xfrm>
          <a:prstGeom prst="bentArrow">
            <a:avLst>
              <a:gd name="adj1" fmla="val 25000"/>
              <a:gd name="adj2" fmla="val 15871"/>
              <a:gd name="adj3" fmla="val 25000"/>
              <a:gd name="adj4" fmla="val 437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>
            <a:off x="960685" y="2067675"/>
            <a:ext cx="2044262" cy="712442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1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Best Practices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9" y="1620002"/>
            <a:ext cx="2066379" cy="1961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5" y="1620002"/>
            <a:ext cx="6321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Start conversations early in the process including with legal teams</a:t>
            </a:r>
            <a:endParaRPr lang="en-US" sz="2600" dirty="0"/>
          </a:p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Set expectations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Identify the right participants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Co-create the panel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Share information bi-directionally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Be accountable and transparent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600" dirty="0" smtClean="0"/>
              <a:t>Keep the relationship going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9" y="3434461"/>
            <a:ext cx="1579135" cy="23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6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5701</TotalTime>
  <Words>214</Words>
  <Application>Microsoft Office PowerPoint</Application>
  <PresentationFormat>On-screen Show (4:3)</PresentationFormat>
  <Paragraphs>38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Better Lives. Together.</vt:lpstr>
      <vt:lpstr>Parkinson’s Advocates in Research Program</vt:lpstr>
      <vt:lpstr>Parkinson’s Foundation Patient Panel for Pfizer</vt:lpstr>
      <vt:lpstr>Best Practices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Whitlock</dc:creator>
  <cp:lastModifiedBy>Meagan Wiseley</cp:lastModifiedBy>
  <cp:revision>229</cp:revision>
  <cp:lastPrinted>2017-04-20T22:57:34Z</cp:lastPrinted>
  <dcterms:created xsi:type="dcterms:W3CDTF">2017-08-25T11:42:41Z</dcterms:created>
  <dcterms:modified xsi:type="dcterms:W3CDTF">2017-09-15T18:04:27Z</dcterms:modified>
</cp:coreProperties>
</file>